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4" r:id="rId3"/>
    <p:sldId id="258" r:id="rId4"/>
    <p:sldId id="260" r:id="rId5"/>
    <p:sldId id="262" r:id="rId6"/>
    <p:sldId id="261" r:id="rId7"/>
    <p:sldId id="325" r:id="rId8"/>
    <p:sldId id="328" r:id="rId9"/>
    <p:sldId id="329" r:id="rId10"/>
    <p:sldId id="327" r:id="rId11"/>
    <p:sldId id="286" r:id="rId12"/>
    <p:sldId id="330" r:id="rId13"/>
    <p:sldId id="283" r:id="rId14"/>
    <p:sldId id="274" r:id="rId15"/>
    <p:sldId id="275" r:id="rId16"/>
    <p:sldId id="278" r:id="rId17"/>
    <p:sldId id="279" r:id="rId18"/>
    <p:sldId id="281" r:id="rId19"/>
    <p:sldId id="291" r:id="rId20"/>
    <p:sldId id="285" r:id="rId21"/>
    <p:sldId id="294" r:id="rId22"/>
    <p:sldId id="300" r:id="rId23"/>
    <p:sldId id="302" r:id="rId24"/>
    <p:sldId id="305" r:id="rId25"/>
    <p:sldId id="306" r:id="rId26"/>
    <p:sldId id="323" r:id="rId27"/>
    <p:sldId id="318" r:id="rId28"/>
    <p:sldId id="317" r:id="rId29"/>
    <p:sldId id="321" r:id="rId30"/>
    <p:sldId id="322" r:id="rId31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9147" autoAdjust="0"/>
    <p:restoredTop sz="94330" autoAdjust="0"/>
  </p:normalViewPr>
  <p:slideViewPr>
    <p:cSldViewPr snapToGrid="0">
      <p:cViewPr varScale="1">
        <p:scale>
          <a:sx n="111" d="100"/>
          <a:sy n="111" d="100"/>
        </p:scale>
        <p:origin x="14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57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B7D266-A0BD-4964-9810-8ED4FA9FBE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53BF9-D0A9-40ED-AD6A-C1B3A11DCE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AF60-0BFB-4DC6-AAB2-0FB6C36EE3C7}" type="datetimeFigureOut">
              <a:rPr lang="vi-VN" smtClean="0"/>
              <a:t>07/01/2025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151D4-D758-421C-BF64-BA7E16EB2A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42978-85AD-4A77-A4DC-AAB5D0AC24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D41C6-D782-4952-9075-63EAB3E75B9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6058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B043-C817-4F72-987E-08F8F7331AD3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7760D-D6A1-46F8-9B3C-A7FB2759F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4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7760D-D6A1-46F8-9B3C-A7FB2759F4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72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7760D-D6A1-46F8-9B3C-A7FB2759F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7760D-D6A1-46F8-9B3C-A7FB2759F4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2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540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HO CHI MINH CITY UNIVERSITY OF TECHNOLOGY</a:t>
            </a:r>
          </a:p>
          <a:p>
            <a:pPr algn="ctr" defTabSz="685783"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FACULTY OF MECHANICAL ENGINEERING</a:t>
            </a:r>
          </a:p>
          <a:p>
            <a:pPr algn="ctr" defTabSz="685783">
              <a:defRPr/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DEPARTMENT OF MECHATRONIC ENGINEERING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9FED9D5-00FF-45BE-953D-EFA785BC1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80" y="1507046"/>
            <a:ext cx="930437" cy="95139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671428" y="2625428"/>
            <a:ext cx="78011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400" b="0" dirty="0">
                <a:latin typeface="+mn-lt"/>
              </a:rPr>
              <a:t>FINAL YEAR PROJECT REPORT</a:t>
            </a:r>
            <a:br>
              <a:rPr lang="vi-VN" sz="2400" b="0" dirty="0">
                <a:latin typeface="+mn-lt"/>
              </a:rPr>
            </a:b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DESIGN OF AN</a:t>
            </a:r>
          </a:p>
          <a:p>
            <a:pPr algn="ctr"/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AUTOMATED NUT RUNNING SYSTEM</a:t>
            </a:r>
          </a:p>
          <a:p>
            <a:pPr algn="ctr"/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FOR BICYCLES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601868" y="4379754"/>
            <a:ext cx="687070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750"/>
              </a:spcAft>
              <a:tabLst>
                <a:tab pos="2057348" algn="l"/>
              </a:tabLst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Student:	Võ Đức Trí – 1513682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>
                <a:tab pos="2057348" algn="l"/>
              </a:tabLst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Supervised by:	Assoc. Prof.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Nguyễn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Quốc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Chí</a:t>
            </a:r>
            <a:endParaRPr lang="vi-VN" sz="2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3906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HO CHI MINH CITY, 2020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4937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693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481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8367"/>
            <a:ext cx="7886700" cy="508859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/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3pPr marL="1257300" indent="-342900">
              <a:buFont typeface="Arial" panose="020B0604020202020204" pitchFamily="34" charset="0"/>
              <a:buChar char="•"/>
              <a:defRPr sz="2200"/>
            </a:lvl3pPr>
            <a:lvl4pPr marL="1714500" indent="-342900">
              <a:buFont typeface="Arial" panose="020B0604020202020204" pitchFamily="34" charset="0"/>
              <a:buChar char="•"/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7" name="Đường nối Thẳng 4">
            <a:extLst>
              <a:ext uri="{FF2B5EF4-FFF2-40B4-BE49-F238E27FC236}">
                <a16:creationId xmlns:a16="http://schemas.microsoft.com/office/drawing/2014/main" id="{B8DAC849-BD7D-469B-BC9A-EF039DED0D39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ộp Văn bản 6">
            <a:extLst>
              <a:ext uri="{FF2B5EF4-FFF2-40B4-BE49-F238E27FC236}">
                <a16:creationId xmlns:a16="http://schemas.microsoft.com/office/drawing/2014/main" id="{65861F77-0584-4889-A2F6-81DADDA76F2D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0" dirty="0">
                <a:latin typeface="+mn-lt"/>
              </a:rPr>
              <a:t>Final Year Project Report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8">
            <a:extLst>
              <a:ext uri="{FF2B5EF4-FFF2-40B4-BE49-F238E27FC236}">
                <a16:creationId xmlns:a16="http://schemas.microsoft.com/office/drawing/2014/main" id="{EE1699C9-254E-40A7-B816-37F2377B8956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Training Program of Excellent Engineers in Vietnam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2" name="Đường nối Thẳng 4">
            <a:extLst>
              <a:ext uri="{FF2B5EF4-FFF2-40B4-BE49-F238E27FC236}">
                <a16:creationId xmlns:a16="http://schemas.microsoft.com/office/drawing/2014/main" id="{B8DAC849-BD7D-469B-BC9A-EF039DED0D39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6">
            <a:extLst>
              <a:ext uri="{FF2B5EF4-FFF2-40B4-BE49-F238E27FC236}">
                <a16:creationId xmlns:a16="http://schemas.microsoft.com/office/drawing/2014/main" id="{2AA86A7C-1A84-420D-A4B1-D4DD5ABA4E8C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6A888A26-0FD9-43C4-B59C-E71C4B100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0523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317501" y="2348114"/>
            <a:ext cx="8492670" cy="1120137"/>
          </a:xfrm>
        </p:spPr>
        <p:txBody>
          <a:bodyPr anchor="ctr" anchorCtr="0">
            <a:noAutofit/>
          </a:bodyPr>
          <a:lstStyle>
            <a:lvl1pPr algn="l">
              <a:defRPr sz="5400" b="1">
                <a:latin typeface="Sitka Subheading" panose="02000505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>
              <a:defRPr sz="5400" b="1">
                <a:latin typeface="Sitka Subheading" panose="02000505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l">
              <a:defRPr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>
              <a:defRPr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>
              <a:defRPr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AED447-93C2-4D7C-ADF7-34A4681A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3" name="Đường nối Thẳng 4">
            <a:extLst>
              <a:ext uri="{FF2B5EF4-FFF2-40B4-BE49-F238E27FC236}">
                <a16:creationId xmlns:a16="http://schemas.microsoft.com/office/drawing/2014/main" id="{A1B0BA6B-5190-4CCC-9518-EC6F979E2AA3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ộp Văn bản 6">
            <a:extLst>
              <a:ext uri="{FF2B5EF4-FFF2-40B4-BE49-F238E27FC236}">
                <a16:creationId xmlns:a16="http://schemas.microsoft.com/office/drawing/2014/main" id="{A1050687-E2B1-40E2-91E9-F7B59DC52849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0" dirty="0">
                <a:latin typeface="+mn-lt"/>
              </a:rPr>
              <a:t>Final Year Project Report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8">
            <a:extLst>
              <a:ext uri="{FF2B5EF4-FFF2-40B4-BE49-F238E27FC236}">
                <a16:creationId xmlns:a16="http://schemas.microsoft.com/office/drawing/2014/main" id="{CB42E801-ADC3-4843-8866-BD13C25A4AA3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Training Program of Excellent Engineers in Vietnam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9" name="Đường nối Thẳng 4">
            <a:extLst>
              <a:ext uri="{FF2B5EF4-FFF2-40B4-BE49-F238E27FC236}">
                <a16:creationId xmlns:a16="http://schemas.microsoft.com/office/drawing/2014/main" id="{950F41DB-3B2B-48DF-917E-9473285B9991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ộp Văn bản 6">
            <a:extLst>
              <a:ext uri="{FF2B5EF4-FFF2-40B4-BE49-F238E27FC236}">
                <a16:creationId xmlns:a16="http://schemas.microsoft.com/office/drawing/2014/main" id="{7C1529A7-9D48-414C-9D66-78C0BFA9057D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7C7DA2A0-B88F-49AC-991D-55E92AD6D0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441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88136"/>
            <a:ext cx="3886200" cy="530855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88131"/>
            <a:ext cx="3886200" cy="530855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6542F-8960-414A-9011-6855D463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C1D83A-11A8-4D3C-9171-E5C8666B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Đường nối Thẳng 4">
            <a:extLst>
              <a:ext uri="{FF2B5EF4-FFF2-40B4-BE49-F238E27FC236}">
                <a16:creationId xmlns:a16="http://schemas.microsoft.com/office/drawing/2014/main" id="{7C17CE85-21DF-49AC-A5C4-0EDB209C2AE8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ộp Văn bản 6">
            <a:extLst>
              <a:ext uri="{FF2B5EF4-FFF2-40B4-BE49-F238E27FC236}">
                <a16:creationId xmlns:a16="http://schemas.microsoft.com/office/drawing/2014/main" id="{5AA2FF95-07F2-4D02-92BA-6D54AAC46CEA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0" dirty="0">
                <a:latin typeface="+mn-lt"/>
              </a:rPr>
              <a:t>Final Year Project Report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8">
            <a:extLst>
              <a:ext uri="{FF2B5EF4-FFF2-40B4-BE49-F238E27FC236}">
                <a16:creationId xmlns:a16="http://schemas.microsoft.com/office/drawing/2014/main" id="{C03EDCBB-F8D5-46EB-913F-CAF3C880FF71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Training Program of Excellent Engineers in Vietnam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3" name="Đường nối Thẳng 4">
            <a:extLst>
              <a:ext uri="{FF2B5EF4-FFF2-40B4-BE49-F238E27FC236}">
                <a16:creationId xmlns:a16="http://schemas.microsoft.com/office/drawing/2014/main" id="{D3E8BE59-C088-4AB2-99C7-884FBA0FC1AE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ộp Văn bản 6">
            <a:extLst>
              <a:ext uri="{FF2B5EF4-FFF2-40B4-BE49-F238E27FC236}">
                <a16:creationId xmlns:a16="http://schemas.microsoft.com/office/drawing/2014/main" id="{000A28C5-7F25-4F79-BBE2-3E582587262C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088136"/>
            <a:ext cx="3868340" cy="95676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6800"/>
            <a:ext cx="3868340" cy="38528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088135"/>
            <a:ext cx="3887391" cy="956765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36800"/>
            <a:ext cx="3887391" cy="38528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CFCAFB-2EB4-48D7-AF62-77DF18B5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D8F373B-4F09-4A2F-A78B-6A4FDD52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9" name="Đường nối Thẳng 4">
            <a:extLst>
              <a:ext uri="{FF2B5EF4-FFF2-40B4-BE49-F238E27FC236}">
                <a16:creationId xmlns:a16="http://schemas.microsoft.com/office/drawing/2014/main" id="{D2CFA0F2-75F4-4C4C-AC70-98FDD9865410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ộp Văn bản 6">
            <a:extLst>
              <a:ext uri="{FF2B5EF4-FFF2-40B4-BE49-F238E27FC236}">
                <a16:creationId xmlns:a16="http://schemas.microsoft.com/office/drawing/2014/main" id="{3A464426-709C-4C85-9B85-9231CB37C474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0" dirty="0">
                <a:latin typeface="+mn-lt"/>
              </a:rPr>
              <a:t>Final Year Project Report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ộp Văn bản 8">
            <a:extLst>
              <a:ext uri="{FF2B5EF4-FFF2-40B4-BE49-F238E27FC236}">
                <a16:creationId xmlns:a16="http://schemas.microsoft.com/office/drawing/2014/main" id="{65039D51-9A36-46E8-97A4-3751296B9997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Training Program of Excellent Engineers in Vietnam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22" name="Đường nối Thẳng 4">
            <a:extLst>
              <a:ext uri="{FF2B5EF4-FFF2-40B4-BE49-F238E27FC236}">
                <a16:creationId xmlns:a16="http://schemas.microsoft.com/office/drawing/2014/main" id="{6E966AB4-5BB1-45A2-9CD2-F8B4E086A9F2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6">
            <a:extLst>
              <a:ext uri="{FF2B5EF4-FFF2-40B4-BE49-F238E27FC236}">
                <a16:creationId xmlns:a16="http://schemas.microsoft.com/office/drawing/2014/main" id="{EC0ADB77-4462-4B28-AFB0-B1206B8F50E5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F3CB1E-674D-46CC-A208-401640BB6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6579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AC7E22-9F17-485D-B054-6ABF6192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3" name="Đường nối Thẳng 4">
            <a:extLst>
              <a:ext uri="{FF2B5EF4-FFF2-40B4-BE49-F238E27FC236}">
                <a16:creationId xmlns:a16="http://schemas.microsoft.com/office/drawing/2014/main" id="{F0E24579-CF76-44E7-98D8-840F102CE744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ộp Văn bản 6">
            <a:extLst>
              <a:ext uri="{FF2B5EF4-FFF2-40B4-BE49-F238E27FC236}">
                <a16:creationId xmlns:a16="http://schemas.microsoft.com/office/drawing/2014/main" id="{3F7B7226-C263-415A-8F1C-32D391DD453D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0" dirty="0">
                <a:latin typeface="+mn-lt"/>
              </a:rPr>
              <a:t>Final Year Project Report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8">
            <a:extLst>
              <a:ext uri="{FF2B5EF4-FFF2-40B4-BE49-F238E27FC236}">
                <a16:creationId xmlns:a16="http://schemas.microsoft.com/office/drawing/2014/main" id="{51086FFE-DEEE-4818-88CD-EB6CE7D8A690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Training Program of Excellent Engineers in Vietnam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8" name="Đường nối Thẳng 4">
            <a:extLst>
              <a:ext uri="{FF2B5EF4-FFF2-40B4-BE49-F238E27FC236}">
                <a16:creationId xmlns:a16="http://schemas.microsoft.com/office/drawing/2014/main" id="{57C4B177-A55E-49F5-A29C-CEE92ACE15DD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6">
            <a:extLst>
              <a:ext uri="{FF2B5EF4-FFF2-40B4-BE49-F238E27FC236}">
                <a16:creationId xmlns:a16="http://schemas.microsoft.com/office/drawing/2014/main" id="{3A4D40B7-B027-4DED-B713-E99B7751ACDD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4EF917-5E85-4DD1-9381-C963FAD3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9386AFF-79D5-486B-A598-C3C0B7AD4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1530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13B508-C726-42B1-8973-706CBD08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9" name="Đường nối Thẳng 4">
            <a:extLst>
              <a:ext uri="{FF2B5EF4-FFF2-40B4-BE49-F238E27FC236}">
                <a16:creationId xmlns:a16="http://schemas.microsoft.com/office/drawing/2014/main" id="{979F3C72-9F4F-40A9-838B-FCEC6B2F69B9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ộp Văn bản 6">
            <a:extLst>
              <a:ext uri="{FF2B5EF4-FFF2-40B4-BE49-F238E27FC236}">
                <a16:creationId xmlns:a16="http://schemas.microsoft.com/office/drawing/2014/main" id="{A2C2649C-AB7E-4CD7-99B6-9F36B28A6F04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b="0" dirty="0">
                <a:latin typeface="+mn-lt"/>
              </a:rPr>
              <a:t>Final Year Project Report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8">
            <a:extLst>
              <a:ext uri="{FF2B5EF4-FFF2-40B4-BE49-F238E27FC236}">
                <a16:creationId xmlns:a16="http://schemas.microsoft.com/office/drawing/2014/main" id="{4BE15EC0-262F-4ED2-9B2F-544F0FC2E1A4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cs typeface="Arial" panose="020B0604020202020204" pitchFamily="34" charset="0"/>
              </a:rPr>
              <a:t>Training Program of Excellent Engineers in Vietnam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6" name="Đường nối Thẳng 4">
            <a:extLst>
              <a:ext uri="{FF2B5EF4-FFF2-40B4-BE49-F238E27FC236}">
                <a16:creationId xmlns:a16="http://schemas.microsoft.com/office/drawing/2014/main" id="{C61DDC33-322D-47D9-8197-FA3A0C66071C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ộp Văn bản 6">
            <a:extLst>
              <a:ext uri="{FF2B5EF4-FFF2-40B4-BE49-F238E27FC236}">
                <a16:creationId xmlns:a16="http://schemas.microsoft.com/office/drawing/2014/main" id="{E20BBDEE-C946-485F-98EC-B0A67DEF6B38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1C1F909E-A8BE-4D07-9DF0-1392915C8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6431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123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547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347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6.w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Bao%20Ve%20LVTN.mp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0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A34588-EA01-4B24-8B18-F45AEB9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Workflow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CFD7-592F-4F01-B73B-57622D09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10</a:t>
            </a:fld>
            <a:endParaRPr lang="vi-V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6CDFB0-4D0F-4C8B-B4A9-B744EFA06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vi-VN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5E588E6-4B95-42C3-93ED-9937D00AC65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057595"/>
              </p:ext>
            </p:extLst>
          </p:nvPr>
        </p:nvGraphicFramePr>
        <p:xfrm>
          <a:off x="-819938" y="908980"/>
          <a:ext cx="10783876" cy="544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3" imgW="11820600" imgH="5972040" progId="AutoCAD.Drawing.17">
                  <p:embed/>
                </p:oleObj>
              </mc:Choice>
              <mc:Fallback>
                <p:oleObj name="AutoCAD Drawing" r:id="rId3" imgW="11820600" imgH="5972040" progId="AutoCAD.Drawing.17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A8C0824-8017-466D-B837-7297F5A37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19938" y="908980"/>
                        <a:ext cx="10783876" cy="5448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tar: 5 Points 1">
            <a:extLst>
              <a:ext uri="{FF2B5EF4-FFF2-40B4-BE49-F238E27FC236}">
                <a16:creationId xmlns:a16="http://schemas.microsoft.com/office/drawing/2014/main" id="{647F56C9-2A27-48D1-B489-3C7C36ACF785}"/>
              </a:ext>
            </a:extLst>
          </p:cNvPr>
          <p:cNvSpPr/>
          <p:nvPr/>
        </p:nvSpPr>
        <p:spPr>
          <a:xfrm>
            <a:off x="5264180" y="969097"/>
            <a:ext cx="649104" cy="649104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01695-5CA9-4D34-833A-596298CE1907}"/>
              </a:ext>
            </a:extLst>
          </p:cNvPr>
          <p:cNvSpPr txBox="1"/>
          <p:nvPr/>
        </p:nvSpPr>
        <p:spPr>
          <a:xfrm>
            <a:off x="4611541" y="55711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My golden star !!!</a:t>
            </a:r>
            <a:endParaRPr lang="vi-V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4102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1163BC-39C2-4C7B-96D9-B878C77B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Capture, Run and Ref. Positions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EA51F459-B24E-4563-B3CE-7C62F8513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The capture position at station</a:t>
                </a:r>
                <a:r>
                  <a:rPr lang="en-US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+mj-lt"/>
                  </a:rPr>
                  <a:t> 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𝐜𝐚𝐩𝐭𝐮𝐫𝐞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𝐫𝐞𝐟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200" b="1" i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vi-V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𝐜𝐚𝐩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ture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+mj-lt"/>
                </a:endParaRPr>
              </a:p>
              <a:p>
                <a:r>
                  <a:rPr lang="en-US" dirty="0"/>
                  <a:t>The nut running position at station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+mj-lt"/>
                  </a:rPr>
                  <a:t> </a:t>
                </a:r>
                <a:r>
                  <a:rPr lang="en-US" dirty="0"/>
                  <a:t>is given by</a:t>
                </a:r>
                <a:endParaRPr lang="en-US" sz="22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𝐫𝐮𝐧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𝐫𝐞𝐟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200" b="1" i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vi-V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𝐫𝐮𝐧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</m:sSub>
                    </m:oMath>
                  </m:oMathPara>
                </a14:m>
                <a:endParaRPr lang="vi-VN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EA51F459-B24E-4563-B3CE-7C62F8513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5BB7E-474C-4267-BDE7-514F4C5E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11</a:t>
            </a:fld>
            <a:endParaRPr lang="vi-V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C7E94B-40BB-4A0B-A81E-65CBA6A81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vi-VN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5DDA247-E17E-4E5F-B000-16563CC31B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991745"/>
              </p:ext>
            </p:extLst>
          </p:nvPr>
        </p:nvGraphicFramePr>
        <p:xfrm>
          <a:off x="451622" y="2696316"/>
          <a:ext cx="8240756" cy="4161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4" imgW="11820600" imgH="5972040" progId="AutoCAD.Drawing.17">
                  <p:embed/>
                </p:oleObj>
              </mc:Choice>
              <mc:Fallback>
                <p:oleObj name="AutoCAD Drawing" r:id="rId4" imgW="11820600" imgH="5972040" progId="AutoCAD.Drawing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22" y="2696316"/>
                        <a:ext cx="8240756" cy="4161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8300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37FA9-0746-4F13-80ED-2AE34D61F4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IMAGE PROCESSING ALGORITHM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 </a:t>
            </a:r>
            <a:r>
              <a:rPr lang="en-US" dirty="0"/>
              <a:t>My Golden Star </a:t>
            </a:r>
            <a:r>
              <a:rPr lang="en-US" dirty="0">
                <a:sym typeface="Wingdings" panose="05000000000000000000" pitchFamily="2" charset="2"/>
              </a:rPr>
              <a:t>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490DA-CA57-4617-B463-74D4C4F8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12</a:t>
            </a:fld>
            <a:endParaRPr lang="vi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F89E4-C54A-4A09-895C-1CA727DE8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22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580C1-9398-4B1C-8D79-F5D3C91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13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1BDDC0-F2AE-4507-8B13-76B3EA65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4438C-F561-4415-BBCF-DB26462BF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43F33BB-8703-4C5B-950C-20F0DF01A5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861461"/>
              </p:ext>
            </p:extLst>
          </p:nvPr>
        </p:nvGraphicFramePr>
        <p:xfrm>
          <a:off x="-673953" y="1076175"/>
          <a:ext cx="10491906" cy="530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2" imgW="11820600" imgH="5972040" progId="AutoCAD.Drawing.17">
                  <p:embed/>
                </p:oleObj>
              </mc:Choice>
              <mc:Fallback>
                <p:oleObj name="AutoCAD Drawing" r:id="rId2" imgW="11820600" imgH="5972040" progId="AutoCAD.Drawing.17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43F33BB-8703-4C5B-950C-20F0DF01A5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73953" y="1076175"/>
                        <a:ext cx="10491906" cy="530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342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95F33-1A57-461B-9E8C-F8C12E71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14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DA1CBA-BFC9-4BA3-AAC8-57765B71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the Nut in the Image (1/2)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7142-7C34-448B-B81D-0CC3E348C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82104-4C69-43A7-99AB-7483BE995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35" y="1067093"/>
            <a:ext cx="2381252" cy="190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F3A9E-6781-407B-94E8-3FA9F53DE015}"/>
              </a:ext>
            </a:extLst>
          </p:cNvPr>
          <p:cNvSpPr txBox="1"/>
          <p:nvPr/>
        </p:nvSpPr>
        <p:spPr>
          <a:xfrm>
            <a:off x="3410935" y="3008594"/>
            <a:ext cx="238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Undistorted</a:t>
            </a:r>
            <a:endParaRPr lang="vi-V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03CF0C-6A5B-459C-89E2-1C397B451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7" y="1067093"/>
            <a:ext cx="2381252" cy="1905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35209C-17E1-4104-A2B0-A44C43E133C9}"/>
              </a:ext>
            </a:extLst>
          </p:cNvPr>
          <p:cNvSpPr txBox="1"/>
          <p:nvPr/>
        </p:nvSpPr>
        <p:spPr>
          <a:xfrm>
            <a:off x="5824210" y="3008594"/>
            <a:ext cx="300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Gaussian blurred</a:t>
            </a:r>
            <a:endParaRPr lang="vi-V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28F02-0C36-48C4-B3F6-4EECCD87340E}"/>
              </a:ext>
            </a:extLst>
          </p:cNvPr>
          <p:cNvSpPr txBox="1"/>
          <p:nvPr/>
        </p:nvSpPr>
        <p:spPr>
          <a:xfrm>
            <a:off x="628650" y="3008594"/>
            <a:ext cx="238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Origin Image</a:t>
            </a:r>
            <a:endParaRPr lang="vi-V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16C14B-8565-43B8-A645-A15222960048}"/>
              </a:ext>
            </a:extLst>
          </p:cNvPr>
          <p:cNvSpPr txBox="1"/>
          <p:nvPr/>
        </p:nvSpPr>
        <p:spPr>
          <a:xfrm>
            <a:off x="5823159" y="5420052"/>
            <a:ext cx="3006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Closing Transformed</a:t>
            </a:r>
          </a:p>
          <a:p>
            <a:pPr algn="ctr"/>
            <a:r>
              <a:rPr lang="en-US" dirty="0"/>
              <a:t>(Inverted Image)</a:t>
            </a:r>
          </a:p>
          <a:p>
            <a:pPr algn="ctr"/>
            <a:r>
              <a:rPr lang="en-US" sz="1600" dirty="0"/>
              <a:t>(</a:t>
            </a:r>
            <a:r>
              <a:rPr lang="vi-VN" sz="1600" dirty="0"/>
              <a:t>Dilation followed by Erosion</a:t>
            </a:r>
            <a:r>
              <a:rPr lang="en-US" sz="1600" dirty="0"/>
              <a:t>)</a:t>
            </a:r>
            <a:endParaRPr lang="vi-VN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F0EC94-5379-4ABF-A73C-82D75180960A}"/>
              </a:ext>
            </a:extLst>
          </p:cNvPr>
          <p:cNvSpPr txBox="1"/>
          <p:nvPr/>
        </p:nvSpPr>
        <p:spPr>
          <a:xfrm>
            <a:off x="188549" y="542005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Otsu </a:t>
            </a:r>
            <a:r>
              <a:rPr lang="en-US" dirty="0" err="1"/>
              <a:t>Thresholed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5015-D391-49C1-BC8B-DC4907A1D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33" y="1061332"/>
            <a:ext cx="2377440" cy="1901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472BD-568B-4727-9978-69F7069944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9" y="3480075"/>
            <a:ext cx="2377440" cy="1901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D32AC-C60B-4E9A-8E0E-E166E217FE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0" y="3518100"/>
            <a:ext cx="2377440" cy="1901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884AE7-3D81-49CF-977D-1579A77C5A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t="24217" r="25153" b="28640"/>
          <a:stretch/>
        </p:blipFill>
        <p:spPr>
          <a:xfrm>
            <a:off x="4617626" y="4689058"/>
            <a:ext cx="1371600" cy="1385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843C79-E937-4803-B236-B34011035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2" t="25620" r="25000" b="26887"/>
          <a:stretch/>
        </p:blipFill>
        <p:spPr>
          <a:xfrm>
            <a:off x="3154775" y="3505613"/>
            <a:ext cx="1371600" cy="1374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9F6E79-9F66-4FD6-A3F4-B32DE67600E7}"/>
              </a:ext>
            </a:extLst>
          </p:cNvPr>
          <p:cNvSpPr/>
          <p:nvPr/>
        </p:nvSpPr>
        <p:spPr>
          <a:xfrm>
            <a:off x="1546908" y="3967916"/>
            <a:ext cx="862146" cy="86214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BB6DB-93D3-4A73-8817-0B6363F88E9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5989226" y="4431051"/>
            <a:ext cx="1057227" cy="950976"/>
          </a:xfrm>
          <a:prstGeom prst="straightConnector1">
            <a:avLst/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94933-3783-4213-8DCC-B23D899184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409055" y="4192804"/>
            <a:ext cx="745720" cy="20775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D5669B0-DA22-484F-B097-57924AEEBA86}"/>
              </a:ext>
            </a:extLst>
          </p:cNvPr>
          <p:cNvSpPr/>
          <p:nvPr/>
        </p:nvSpPr>
        <p:spPr>
          <a:xfrm>
            <a:off x="3154775" y="3501758"/>
            <a:ext cx="1365554" cy="138593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F752CB-A43F-487C-8F50-F4BAB2A57844}"/>
              </a:ext>
            </a:extLst>
          </p:cNvPr>
          <p:cNvSpPr/>
          <p:nvPr/>
        </p:nvSpPr>
        <p:spPr>
          <a:xfrm>
            <a:off x="4611580" y="4689058"/>
            <a:ext cx="1381683" cy="1385936"/>
          </a:xfrm>
          <a:prstGeom prst="rect">
            <a:avLst/>
          </a:prstGeom>
          <a:noFill/>
          <a:ln w="1905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108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99837A-A9D3-42A8-BAD2-2CF42A1B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15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8A8A4-DB1B-4176-AD3E-59565D5B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the Nut in the Image (2/2)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41891-E59E-4A1B-8FFE-DB620D46B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BEFC1-5E0C-484F-9195-6EC23AA12F3E}"/>
              </a:ext>
            </a:extLst>
          </p:cNvPr>
          <p:cNvSpPr txBox="1"/>
          <p:nvPr/>
        </p:nvSpPr>
        <p:spPr>
          <a:xfrm>
            <a:off x="-287562" y="3096481"/>
            <a:ext cx="40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All contours and their</a:t>
            </a:r>
            <a:br>
              <a:rPr lang="en-US" dirty="0"/>
            </a:br>
            <a:r>
              <a:rPr lang="en-US" dirty="0"/>
              <a:t>min-fitting-circles</a:t>
            </a:r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A7104-5A31-49D6-995D-08B43AB7B5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28" y="1048914"/>
            <a:ext cx="2560320" cy="2048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2A4051-9894-422A-B2DD-FF0CCF956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9" y="1048914"/>
            <a:ext cx="2560320" cy="20482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B3C460-655A-4244-BC40-CD0EA392B0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28" y="1046160"/>
            <a:ext cx="2560320" cy="20482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74AD44-328E-4A9A-8AFD-F91FE1F33BEB}"/>
              </a:ext>
            </a:extLst>
          </p:cNvPr>
          <p:cNvSpPr txBox="1"/>
          <p:nvPr/>
        </p:nvSpPr>
        <p:spPr>
          <a:xfrm>
            <a:off x="3294488" y="309441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Filter out the</a:t>
            </a:r>
          </a:p>
          <a:p>
            <a:pPr algn="ctr"/>
            <a:r>
              <a:rPr lang="en-US" dirty="0"/>
              <a:t>“not round” contours.</a:t>
            </a:r>
            <a:endParaRPr lang="vi-V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ABABEC-84AE-4007-8B38-E1261CF3E028}"/>
              </a:ext>
            </a:extLst>
          </p:cNvPr>
          <p:cNvSpPr txBox="1"/>
          <p:nvPr/>
        </p:nvSpPr>
        <p:spPr>
          <a:xfrm>
            <a:off x="5995088" y="3105835"/>
            <a:ext cx="282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Final contour (using dimensional </a:t>
            </a:r>
            <a:r>
              <a:rPr lang="en-US" dirty="0" err="1"/>
              <a:t>comparision</a:t>
            </a:r>
            <a:r>
              <a:rPr lang="en-US" dirty="0"/>
              <a:t>)</a:t>
            </a:r>
            <a:endParaRPr lang="vi-V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25D3BE-7BE8-4160-9DC6-222781A290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996676"/>
              </p:ext>
            </p:extLst>
          </p:nvPr>
        </p:nvGraphicFramePr>
        <p:xfrm>
          <a:off x="511175" y="4133850"/>
          <a:ext cx="39163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5" imgW="11820600" imgH="5972040" progId="AutoCAD.Drawing.17">
                  <p:embed/>
                </p:oleObj>
              </mc:Choice>
              <mc:Fallback>
                <p:oleObj name="AutoCAD Drawing" r:id="rId5" imgW="11820600" imgH="5972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175" y="4133850"/>
                        <a:ext cx="3916363" cy="197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61174-03E0-4ECE-ADA0-DBE47C43D1D4}"/>
                  </a:ext>
                </a:extLst>
              </p:cNvPr>
              <p:cNvSpPr txBox="1"/>
              <p:nvPr/>
            </p:nvSpPr>
            <p:spPr>
              <a:xfrm>
                <a:off x="5238990" y="4344438"/>
                <a:ext cx="3206764" cy="1815107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/>
                  <a:t>The “round criterion”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𝑀𝐹𝐶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0.9, 1.1</m:t>
                          </m:r>
                        </m:e>
                      </m:d>
                    </m:oMath>
                  </m:oMathPara>
                </a14:m>
                <a:endParaRPr lang="vi-VN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61174-03E0-4ECE-ADA0-DBE47C43D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90" y="4344438"/>
                <a:ext cx="3206764" cy="181510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0990BD3-7B63-4055-94E9-13E2B391DDBC}"/>
              </a:ext>
            </a:extLst>
          </p:cNvPr>
          <p:cNvSpPr txBox="1"/>
          <p:nvPr/>
        </p:nvSpPr>
        <p:spPr>
          <a:xfrm>
            <a:off x="-287562" y="6155636"/>
            <a:ext cx="472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Min Fitting Circle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9673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79BC-CD26-4CA8-AB7F-3C3010C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16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1BD3F8-0527-4670-9E45-5D512D03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the Variations w.r.t the “Zero” Data.</a:t>
            </a:r>
            <a:endParaRPr lang="vi-V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428476-E7C7-4A1A-9F7D-790D7A7DE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3F8156-7C29-47CD-8402-9B3C8B50F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7E1A1-68B6-40F3-86DE-4A57C74E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370311"/>
              </p:ext>
            </p:extLst>
          </p:nvPr>
        </p:nvGraphicFramePr>
        <p:xfrm>
          <a:off x="628650" y="920513"/>
          <a:ext cx="7886700" cy="4016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2" imgW="11820600" imgH="5972040" progId="AutoCAD.Drawing.17">
                  <p:embed/>
                </p:oleObj>
              </mc:Choice>
              <mc:Fallback>
                <p:oleObj name="AutoCAD Drawing" r:id="rId2" imgW="11820600" imgH="5972040" progId="AutoCAD.Drawing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920513"/>
                        <a:ext cx="7886700" cy="4016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777AE-6F6C-44D1-A566-CBCCEEA8D4B9}"/>
                  </a:ext>
                </a:extLst>
              </p:cNvPr>
              <p:cNvSpPr txBox="1"/>
              <p:nvPr/>
            </p:nvSpPr>
            <p:spPr>
              <a:xfrm>
                <a:off x="5208503" y="4937390"/>
                <a:ext cx="3578633" cy="161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asin</m:t>
                          </m:r>
                        </m:fName>
                        <m:e>
                          <m:f>
                            <m:fPr>
                              <m:ctrlP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𝐴𝐵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asin</m:t>
                          </m:r>
                        </m:fName>
                        <m:e>
                          <m:f>
                            <m:fPr>
                              <m:ctrlP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𝐴𝐵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>
                  <a:effectLst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vi-VN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vi-VN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777AE-6F6C-44D1-A566-CBCCEEA8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03" y="4937390"/>
                <a:ext cx="3578633" cy="1617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D7046-1A47-42C2-94DD-F90899748453}"/>
                  </a:ext>
                </a:extLst>
              </p:cNvPr>
              <p:cNvSpPr txBox="1"/>
              <p:nvPr/>
            </p:nvSpPr>
            <p:spPr>
              <a:xfrm>
                <a:off x="765127" y="5131306"/>
                <a:ext cx="2435633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vi-V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vi-VN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vi-VN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D7046-1A47-42C2-94DD-F90899748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27" y="5131306"/>
                <a:ext cx="2435633" cy="1323439"/>
              </a:xfrm>
              <a:prstGeom prst="rect">
                <a:avLst/>
              </a:prstGeom>
              <a:blipFill>
                <a:blip r:embed="rId6"/>
                <a:stretch>
                  <a:fillRect b="-46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7EE9C21-BAA3-41E7-9176-1424B4A2089C}"/>
              </a:ext>
            </a:extLst>
          </p:cNvPr>
          <p:cNvSpPr txBox="1"/>
          <p:nvPr/>
        </p:nvSpPr>
        <p:spPr>
          <a:xfrm>
            <a:off x="-254000" y="46923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Variations estimating diagram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1208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F792AE-3771-460D-82CE-5A6A64519788}"/>
                  </a:ext>
                </a:extLst>
              </p:cNvPr>
              <p:cNvSpPr txBox="1"/>
              <p:nvPr/>
            </p:nvSpPr>
            <p:spPr>
              <a:xfrm>
                <a:off x="4572000" y="3097631"/>
                <a:ext cx="4330580" cy="3262496"/>
              </a:xfrm>
              <a:prstGeom prst="roundRect">
                <a:avLst>
                  <a:gd name="adj" fmla="val 6604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Errors: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20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2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vi-VN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=−1.1⋅0.5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2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vi-VN" sz="2200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vi-V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vi-V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</m:acc>
                    <m:r>
                      <a:rPr kumimoji="0" lang="vi-V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vi-VN" sz="2200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vi-VN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2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asin</m:t>
                        </m:r>
                      </m:fName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−1.1</m:t>
                                </m:r>
                                <m:sSub>
                                  <m:sSub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vi-VN" sz="24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𝛽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−1.1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vi-VN" sz="240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en-US" sz="2200" dirty="0"/>
              </a:p>
              <a:p>
                <a:r>
                  <a:rPr lang="en-US" sz="2200" dirty="0"/>
                  <a:t>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vi-V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vi-VN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vi-VN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vi-VN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vi-VN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2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vi-VN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vi-VN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200" i="1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vi-VN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200" i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vi-VN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2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vi-VN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F792AE-3771-460D-82CE-5A6A64519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97631"/>
                <a:ext cx="4330580" cy="3262496"/>
              </a:xfrm>
              <a:prstGeom prst="roundRect">
                <a:avLst>
                  <a:gd name="adj" fmla="val 6604"/>
                </a:avLst>
              </a:prstGeom>
              <a:blipFill>
                <a:blip r:embed="rId3"/>
                <a:stretch>
                  <a:fillRect l="-28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C6F68-EBDC-41E8-9E36-3EB7FB67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17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15354-51E0-47B1-9F60-B0F2B74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Examination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04185-998B-437A-B3C8-82AC4F01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B99C6-AB1F-454D-84C6-CD1A95C57454}"/>
              </a:ext>
            </a:extLst>
          </p:cNvPr>
          <p:cNvSpPr txBox="1"/>
          <p:nvPr/>
        </p:nvSpPr>
        <p:spPr>
          <a:xfrm>
            <a:off x="241420" y="2909000"/>
            <a:ext cx="471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“Nut hold-able criterion” diagram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BCFD2C-4E50-4185-8093-71C637A2D84A}"/>
                  </a:ext>
                </a:extLst>
              </p:cNvPr>
              <p:cNvSpPr txBox="1"/>
              <p:nvPr/>
            </p:nvSpPr>
            <p:spPr>
              <a:xfrm>
                <a:off x="4572000" y="1038551"/>
                <a:ext cx="4330580" cy="123665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/>
                  <a:t>Nut hold-able criterion: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vi-VN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vi-VN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vi-VN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𝑠h𝑎𝑓𝑡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acc>
                                <m:accPr>
                                  <m:chr m:val="̃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func>
                        </m:e>
                      </m:d>
                      <m:r>
                        <a:rPr lang="vi-VN" sz="2000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9.75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BCFD2C-4E50-4185-8093-71C637A2D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38551"/>
                <a:ext cx="4330580" cy="123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874D1D9-8DEE-495C-AA7E-615F4E598C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65759"/>
              </p:ext>
            </p:extLst>
          </p:nvPr>
        </p:nvGraphicFramePr>
        <p:xfrm>
          <a:off x="4763" y="879475"/>
          <a:ext cx="4319587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5" imgW="11839680" imgH="5315040" progId="AutoCAD.Drawing.17">
                  <p:embed/>
                </p:oleObj>
              </mc:Choice>
              <mc:Fallback>
                <p:oleObj name="AutoCAD Drawing" r:id="rId5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3" y="879475"/>
                        <a:ext cx="4319587" cy="193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2FC0DDF-71CE-4089-BEC1-62862930A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182899"/>
              </p:ext>
            </p:extLst>
          </p:nvPr>
        </p:nvGraphicFramePr>
        <p:xfrm>
          <a:off x="317500" y="4192588"/>
          <a:ext cx="4248150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7" imgW="11839680" imgH="5315040" progId="AutoCAD.Drawing.17">
                  <p:embed/>
                </p:oleObj>
              </mc:Choice>
              <mc:Fallback>
                <p:oleObj name="AutoCAD Drawing" r:id="rId7" imgW="11839680" imgH="5315040" progId="AutoCAD.Drawing.17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4192588"/>
                        <a:ext cx="4248150" cy="192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1C1F3E1-8D1C-4AA4-9C02-D00C3F2EBC4A}"/>
              </a:ext>
            </a:extLst>
          </p:cNvPr>
          <p:cNvSpPr txBox="1"/>
          <p:nvPr/>
        </p:nvSpPr>
        <p:spPr>
          <a:xfrm>
            <a:off x="437489" y="6168881"/>
            <a:ext cx="389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Errors diagram.</a:t>
            </a:r>
            <a:endParaRPr lang="vi-V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FB07B6-95C1-4E0C-99BE-3174B2813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43247"/>
              </p:ext>
            </p:extLst>
          </p:nvPr>
        </p:nvGraphicFramePr>
        <p:xfrm>
          <a:off x="1362075" y="3333750"/>
          <a:ext cx="2159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9" imgW="11839680" imgH="5315040" progId="AutoCAD.Drawing.17">
                  <p:embed/>
                </p:oleObj>
              </mc:Choice>
              <mc:Fallback>
                <p:oleObj name="AutoCAD Drawing" r:id="rId9" imgW="11839680" imgH="5315040" progId="AutoCAD.Drawing.17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AA058A5-2448-4553-8DD3-98484B4A3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62075" y="3333750"/>
                        <a:ext cx="2159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9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een Tick Icon Images, Stock Photos &amp; Vectors | Shutterstock">
            <a:extLst>
              <a:ext uri="{FF2B5EF4-FFF2-40B4-BE49-F238E27FC236}">
                <a16:creationId xmlns:a16="http://schemas.microsoft.com/office/drawing/2014/main" id="{9A1676B4-D093-4303-A34D-0ABF53C16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 b="13664"/>
          <a:stretch/>
        </p:blipFill>
        <p:spPr bwMode="auto">
          <a:xfrm>
            <a:off x="5743169" y="5162791"/>
            <a:ext cx="517931" cy="45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C6F68-EBDC-41E8-9E36-3EB7FB67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18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15354-51E0-47B1-9F60-B0F2B74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Error Cases: Double Capturing Solution</a:t>
            </a:r>
            <a:endParaRPr lang="vi-V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04185-998B-437A-B3C8-82AC4F01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33D46AB-5478-488A-AA6E-412D63088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1504497"/>
                  </p:ext>
                </p:extLst>
              </p:nvPr>
            </p:nvGraphicFramePr>
            <p:xfrm>
              <a:off x="581025" y="3016611"/>
              <a:ext cx="7981950" cy="2627313"/>
            </p:xfrm>
            <a:graphic>
              <a:graphicData uri="http://schemas.openxmlformats.org/drawingml/2006/table">
                <a:tbl>
                  <a:tblPr firstRow="1">
                    <a:tableStyleId>{3B4B98B0-60AC-42C2-AFA5-B58CD77FA1E5}</a:tableStyleId>
                  </a:tblPr>
                  <a:tblGrid>
                    <a:gridCol w="2660650">
                      <a:extLst>
                        <a:ext uri="{9D8B030D-6E8A-4147-A177-3AD203B41FA5}">
                          <a16:colId xmlns:a16="http://schemas.microsoft.com/office/drawing/2014/main" val="1914937622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5762749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78254645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First Capture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Second Capture</a:t>
                          </a:r>
                          <a:endParaRPr lang="vi-VN" sz="2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11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170 </m:t>
                                </m:r>
                                <m:r>
                                  <a:rPr lang="en-US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108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2.44</m:t>
                                    </m:r>
                                  </m:e>
                                  <m:sup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0736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200" i="1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0.45</m:t>
                                    </m:r>
                                  </m:e>
                                  <m:sup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−0.47 </m:t>
                                </m:r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2708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2.44</m:t>
                                    </m:r>
                                  </m:e>
                                  <m:sup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0.31</m:t>
                                    </m:r>
                                  </m:e>
                                  <m:sup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9695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10.8 </m:t>
                                </m:r>
                                <m:r>
                                  <a:rPr lang="vi-VN" sz="2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7.73 </m:t>
                                </m:r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5894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33D46AB-5478-488A-AA6E-412D63088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1504497"/>
                  </p:ext>
                </p:extLst>
              </p:nvPr>
            </p:nvGraphicFramePr>
            <p:xfrm>
              <a:off x="581025" y="3016611"/>
              <a:ext cx="7981950" cy="2627313"/>
            </p:xfrm>
            <a:graphic>
              <a:graphicData uri="http://schemas.openxmlformats.org/drawingml/2006/table">
                <a:tbl>
                  <a:tblPr firstRow="1">
                    <a:tableStyleId>{3B4B98B0-60AC-42C2-AFA5-B58CD77FA1E5}</a:tableStyleId>
                  </a:tblPr>
                  <a:tblGrid>
                    <a:gridCol w="2660650">
                      <a:extLst>
                        <a:ext uri="{9D8B030D-6E8A-4147-A177-3AD203B41FA5}">
                          <a16:colId xmlns:a16="http://schemas.microsoft.com/office/drawing/2014/main" val="1914937622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5762749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78254645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First Capture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Second Capture</a:t>
                          </a:r>
                          <a:endParaRPr lang="vi-VN" sz="2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1162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12857" r="-200000" b="-40714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057" t="-112857" r="-115" b="-40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10844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12857" r="-2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9" t="-212857" r="-10045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771" t="-212857" r="-229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0736771"/>
                      </a:ext>
                    </a:extLst>
                  </a:tr>
                  <a:tr h="432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08451" r="-200000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9" t="-308451" r="-10045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771" t="-308451" r="-229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708883"/>
                      </a:ext>
                    </a:extLst>
                  </a:tr>
                  <a:tr h="4418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97260" r="-200000" b="-97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9" t="-397260" r="-100459" b="-97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771" t="-397260" r="-229" b="-972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69560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18571" r="-200000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9" t="-518571" r="-100459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9771" t="-518571" r="-229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8949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A1A2D2-32B6-4093-A7CC-1F6CA274B547}"/>
              </a:ext>
            </a:extLst>
          </p:cNvPr>
          <p:cNvSpPr/>
          <p:nvPr/>
        </p:nvSpPr>
        <p:spPr>
          <a:xfrm>
            <a:off x="6322423" y="5144133"/>
            <a:ext cx="1750423" cy="582340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D3C4ED-7C25-4E93-A8E7-062810C85EC9}"/>
              </a:ext>
            </a:extLst>
          </p:cNvPr>
          <p:cNvGrpSpPr/>
          <p:nvPr/>
        </p:nvGrpSpPr>
        <p:grpSpPr>
          <a:xfrm>
            <a:off x="533310" y="1649326"/>
            <a:ext cx="8029665" cy="1209876"/>
            <a:chOff x="533310" y="2079311"/>
            <a:chExt cx="8367665" cy="128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220CD12-68EB-44A7-B3DA-9B36BFE6727C}"/>
                    </a:ext>
                  </a:extLst>
                </p:cNvPr>
                <p:cNvSpPr/>
                <p:nvPr/>
              </p:nvSpPr>
              <p:spPr>
                <a:xfrm>
                  <a:off x="871310" y="2083845"/>
                  <a:ext cx="1680784" cy="127673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IP,</a:t>
                  </a:r>
                </a:p>
                <a:p>
                  <a:pPr algn="ctr"/>
                  <a:r>
                    <a:rPr lang="en-US" sz="2000" dirty="0"/>
                    <a:t>Calculate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𝐜𝐚𝐩𝐭𝐮𝐫𝐞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220CD12-68EB-44A7-B3DA-9B36BFE672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10" y="2083845"/>
                  <a:ext cx="1680784" cy="1276734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4A60174E-11E1-4CA3-840F-D6BF15017FDE}"/>
                    </a:ext>
                  </a:extLst>
                </p:cNvPr>
                <p:cNvSpPr/>
                <p:nvPr/>
              </p:nvSpPr>
              <p:spPr>
                <a:xfrm>
                  <a:off x="2890094" y="2083845"/>
                  <a:ext cx="1680784" cy="127673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Move to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𝐜𝐚𝐩𝐭𝐮𝐫𝐞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4A60174E-11E1-4CA3-840F-D6BF15017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094" y="2083845"/>
                  <a:ext cx="1680784" cy="1276734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6C3138B-B797-4679-9E32-33A5864868DD}"/>
                    </a:ext>
                  </a:extLst>
                </p:cNvPr>
                <p:cNvSpPr/>
                <p:nvPr/>
              </p:nvSpPr>
              <p:spPr>
                <a:xfrm>
                  <a:off x="4908878" y="2079311"/>
                  <a:ext cx="1680784" cy="127673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IMP, calculate.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𝐡𝐨𝐥𝐝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6C3138B-B797-4679-9E32-33A5864868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878" y="2079311"/>
                  <a:ext cx="1680784" cy="1276734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FCC79A-211C-411F-B508-479AFB66CBE9}"/>
                    </a:ext>
                  </a:extLst>
                </p:cNvPr>
                <p:cNvSpPr/>
                <p:nvPr/>
              </p:nvSpPr>
              <p:spPr>
                <a:xfrm>
                  <a:off x="6927662" y="2079311"/>
                  <a:ext cx="1680784" cy="127673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Move to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𝐡𝐨𝐥𝐝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FCC79A-211C-411F-B508-479AFB66CB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662" y="2079311"/>
                  <a:ext cx="1680784" cy="127673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61FB71-6AF7-4C31-9DBE-38CA3CEE7EE6}"/>
                </a:ext>
              </a:extLst>
            </p:cNvPr>
            <p:cNvCxnSpPr/>
            <p:nvPr/>
          </p:nvCxnSpPr>
          <p:spPr>
            <a:xfrm>
              <a:off x="2552094" y="2722212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A3B022-DE5E-47B5-886C-61623B5D2A37}"/>
                </a:ext>
              </a:extLst>
            </p:cNvPr>
            <p:cNvCxnSpPr/>
            <p:nvPr/>
          </p:nvCxnSpPr>
          <p:spPr>
            <a:xfrm flipV="1">
              <a:off x="4570878" y="2717678"/>
              <a:ext cx="338000" cy="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BBC5E9-803A-41D7-A74B-7683B4D0BB3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662" y="2717678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901C8E-EE49-4CF7-9360-FE51CD9689A5}"/>
                </a:ext>
              </a:extLst>
            </p:cNvPr>
            <p:cNvCxnSpPr>
              <a:cxnSpLocks/>
            </p:cNvCxnSpPr>
            <p:nvPr/>
          </p:nvCxnSpPr>
          <p:spPr>
            <a:xfrm>
              <a:off x="8562975" y="2717678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485828-96E7-49BF-B82E-656DAFF1C3EF}"/>
                </a:ext>
              </a:extLst>
            </p:cNvPr>
            <p:cNvCxnSpPr>
              <a:cxnSpLocks/>
            </p:cNvCxnSpPr>
            <p:nvPr/>
          </p:nvCxnSpPr>
          <p:spPr>
            <a:xfrm>
              <a:off x="533310" y="2717678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319AE3-9C7A-4387-8BA1-38505EB0202F}"/>
              </a:ext>
            </a:extLst>
          </p:cNvPr>
          <p:cNvCxnSpPr>
            <a:cxnSpLocks/>
          </p:cNvCxnSpPr>
          <p:nvPr/>
        </p:nvCxnSpPr>
        <p:spPr>
          <a:xfrm flipV="1">
            <a:off x="4959350" y="4163037"/>
            <a:ext cx="1710021" cy="783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1B4E65-C9E7-4667-B99D-96EE1EDE184E}"/>
              </a:ext>
            </a:extLst>
          </p:cNvPr>
          <p:cNvSpPr/>
          <p:nvPr/>
        </p:nvSpPr>
        <p:spPr>
          <a:xfrm>
            <a:off x="3601340" y="5169576"/>
            <a:ext cx="1750423" cy="5823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5" descr="Error Sign Images, Stock Photos &amp; Vectors | Shutterstock">
            <a:extLst>
              <a:ext uri="{FF2B5EF4-FFF2-40B4-BE49-F238E27FC236}">
                <a16:creationId xmlns:a16="http://schemas.microsoft.com/office/drawing/2014/main" id="{A1D8C839-BB3A-454E-B0A1-015E2BA78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2" t="11307" r="19407" b="22813"/>
          <a:stretch/>
        </p:blipFill>
        <p:spPr bwMode="auto">
          <a:xfrm>
            <a:off x="2948606" y="5253967"/>
            <a:ext cx="559932" cy="4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1F9109-51A2-4AA5-A9CF-FC42A910149C}"/>
              </a:ext>
            </a:extLst>
          </p:cNvPr>
          <p:cNvSpPr txBox="1"/>
          <p:nvPr/>
        </p:nvSpPr>
        <p:spPr>
          <a:xfrm>
            <a:off x="938247" y="999656"/>
            <a:ext cx="45788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/>
              <a:t>IP: Image Processing </a:t>
            </a:r>
            <a:endParaRPr lang="vi-VN" sz="2200" i="1" dirty="0"/>
          </a:p>
        </p:txBody>
      </p:sp>
    </p:spTree>
    <p:extLst>
      <p:ext uri="{BB962C8B-B14F-4D97-AF65-F5344CB8AC3E}">
        <p14:creationId xmlns:p14="http://schemas.microsoft.com/office/powerpoint/2010/main" val="184469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F3F9-9EC9-4CF0-A42C-CF2123ED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19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97542-F846-4206-89B2-A1E82439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Auto Tunning </a:t>
            </a:r>
            <a:r>
              <a:rPr lang="en-US" sz="2800" dirty="0" err="1"/>
              <a:t>Fuction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1543-FE94-4F88-9BEE-E24EFE744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vi-V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EE8EF-80BE-46F9-A32A-5DE43814A1AE}"/>
              </a:ext>
            </a:extLst>
          </p:cNvPr>
          <p:cNvSpPr txBox="1"/>
          <p:nvPr/>
        </p:nvSpPr>
        <p:spPr>
          <a:xfrm>
            <a:off x="512536" y="5772885"/>
            <a:ext cx="516255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Lighting effect on nuts detection.</a:t>
            </a:r>
            <a:endParaRPr lang="vi-VN" sz="180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57DC5D-5B04-480D-91B9-C3AFCB98A4AA}"/>
              </a:ext>
            </a:extLst>
          </p:cNvPr>
          <p:cNvSpPr txBox="1"/>
          <p:nvPr/>
        </p:nvSpPr>
        <p:spPr>
          <a:xfrm>
            <a:off x="5791200" y="5772884"/>
            <a:ext cx="339829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Auto Tunning Algorithm</a:t>
            </a:r>
            <a:endParaRPr lang="vi-VN" sz="180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5673565-8957-45A2-9064-DC55FA2EBF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679778"/>
              </p:ext>
            </p:extLst>
          </p:nvPr>
        </p:nvGraphicFramePr>
        <p:xfrm>
          <a:off x="2503874" y="573496"/>
          <a:ext cx="10458695" cy="5284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2" imgW="11820600" imgH="5972040" progId="AutoCAD.Drawing.17">
                  <p:embed/>
                </p:oleObj>
              </mc:Choice>
              <mc:Fallback>
                <p:oleObj name="AutoCAD Drawing" r:id="rId2" imgW="11820600" imgH="5972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3874" y="573496"/>
                        <a:ext cx="10458695" cy="5284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03E741BB-1A41-462C-816F-C1BCC0A4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076175"/>
            <a:ext cx="5378081" cy="469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6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45B4D3-8DD0-4081-87D6-AAB8F5BB71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>
                <a:latin typeface="Sitka Subheading" panose="02000505000000020004" pitchFamily="2" charset="0"/>
              </a:rPr>
              <a:t>COVID-19</a:t>
            </a:r>
          </a:p>
          <a:p>
            <a:pPr algn="ctr"/>
            <a:r>
              <a:rPr lang="en-US" dirty="0"/>
              <a:t>The Motivation</a:t>
            </a:r>
            <a:endParaRPr lang="en-US" dirty="0">
              <a:latin typeface="Sitka Subheading" panose="02000505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60223-7A25-45A5-9169-2D991055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99EC97-3435-4CF5-A8FE-D5AE86C3E2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90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C54-149B-4581-BF2E-199622179E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MECHANICAL AND</a:t>
            </a:r>
          </a:p>
          <a:p>
            <a:pPr algn="ctr"/>
            <a:r>
              <a:rPr lang="en-US" dirty="0"/>
              <a:t>ELECTRIC/ELECTRICAL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92279-9DA1-4FDA-908D-E0CB3CB5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20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29434-C9C0-4DA3-B284-2652F82B76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Mechatronics Design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736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34B7C-D89F-459F-BFCF-498D1F55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21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CC12C-7B69-49D3-A36B-76DA6751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Robot’s Tool – Devices Selection</a:t>
            </a:r>
            <a:endParaRPr lang="vi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B04711-7664-4526-A9FA-194A8A470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Mechatronics Design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5974DA6-7E60-4283-B944-5BE400ABB5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3128671"/>
                  </p:ext>
                </p:extLst>
              </p:nvPr>
            </p:nvGraphicFramePr>
            <p:xfrm>
              <a:off x="628650" y="1277015"/>
              <a:ext cx="7886700" cy="430396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796590">
                      <a:extLst>
                        <a:ext uri="{9D8B030D-6E8A-4147-A177-3AD203B41FA5}">
                          <a16:colId xmlns:a16="http://schemas.microsoft.com/office/drawing/2014/main" val="29992145"/>
                        </a:ext>
                      </a:extLst>
                    </a:gridCol>
                    <a:gridCol w="3048998">
                      <a:extLst>
                        <a:ext uri="{9D8B030D-6E8A-4147-A177-3AD203B41FA5}">
                          <a16:colId xmlns:a16="http://schemas.microsoft.com/office/drawing/2014/main" val="251515327"/>
                        </a:ext>
                      </a:extLst>
                    </a:gridCol>
                    <a:gridCol w="3041112">
                      <a:extLst>
                        <a:ext uri="{9D8B030D-6E8A-4147-A177-3AD203B41FA5}">
                          <a16:colId xmlns:a16="http://schemas.microsoft.com/office/drawing/2014/main" val="24817677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Device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Requirements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Selection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25403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Motor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Tightening force</a:t>
                          </a:r>
                          <a:r>
                            <a:rPr lang="vi-VN" sz="1800" dirty="0">
                              <a:effectLst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vi-VN" sz="1800" dirty="0">
                              <a:effectLst/>
                            </a:rPr>
                            <a:t>.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Tightening time</a:t>
                          </a:r>
                          <a:r>
                            <a:rPr lang="vi-VN" sz="1800" dirty="0">
                              <a:effectLst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vi-VN" sz="1800" dirty="0">
                              <a:effectLst/>
                            </a:rPr>
                            <a:t>.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LZB42-L-A005-11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(</a:t>
                          </a:r>
                          <a:r>
                            <a:rPr lang="vi-VN" sz="1800">
                              <a:effectLst/>
                            </a:rPr>
                            <a:t>Atlas Copco</a:t>
                          </a:r>
                          <a:r>
                            <a:rPr lang="en-US" sz="1800">
                              <a:effectLst/>
                            </a:rPr>
                            <a:t>)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847528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Linear cylinder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Static moment </a:t>
                          </a: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46 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vi-VN" sz="1800" dirty="0">
                              <a:effectLst/>
                            </a:rPr>
                            <a:t>.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Working load</a:t>
                          </a:r>
                          <a:r>
                            <a:rPr lang="vi-VN" sz="1800" dirty="0">
                              <a:effectLst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endParaRPr lang="vi-VN" sz="1800" dirty="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Stroke</a:t>
                          </a:r>
                          <a:r>
                            <a:rPr lang="vi-VN" sz="1800" dirty="0">
                              <a:effectLst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oMath>
                          </a14:m>
                          <a:r>
                            <a:rPr lang="vi-VN" sz="1800" dirty="0">
                              <a:effectLst/>
                            </a:rPr>
                            <a:t>.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MXQ25-50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(SMC)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884750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Camera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Min resolution</a:t>
                          </a:r>
                          <a:r>
                            <a:rPr lang="vi-VN" sz="1800">
                              <a:effectLst/>
                            </a:rPr>
                            <a:t>: 800x400 px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Industrial standards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acA1300-22gm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(Basler)</a:t>
                          </a:r>
                          <a:endParaRPr lang="vi-VN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051252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Lens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Capture widows</a:t>
                          </a:r>
                          <a:r>
                            <a:rPr lang="vi-VN" sz="1800">
                              <a:effectLst/>
                            </a:rPr>
                            <a:t>: 60x30.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Working distance</a:t>
                          </a:r>
                          <a:r>
                            <a:rPr lang="vi-VN" sz="1800">
                              <a:effectLst/>
                            </a:rPr>
                            <a:t>: &lt;200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C125-0818-5M-P f6mm</a:t>
                          </a:r>
                          <a:endParaRPr lang="vi-VN" sz="18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(Basler)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4042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Lighting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Working distance</a:t>
                          </a:r>
                          <a:r>
                            <a:rPr lang="vi-VN" sz="1800">
                              <a:effectLst/>
                            </a:rPr>
                            <a:t>: 100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Brightness</a:t>
                          </a:r>
                          <a:r>
                            <a:rPr lang="vi-VN" sz="1800">
                              <a:effectLst/>
                            </a:rPr>
                            <a:t>: &gt;5000</a:t>
                          </a:r>
                          <a:r>
                            <a:rPr lang="en-US" sz="1800">
                              <a:effectLst/>
                            </a:rPr>
                            <a:t> lux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RL1424-WHI-100-XXL-24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(</a:t>
                          </a:r>
                          <a:r>
                            <a:rPr lang="vi-VN" sz="1800" dirty="0">
                              <a:effectLst/>
                            </a:rPr>
                            <a:t>Advanced Illumination</a:t>
                          </a:r>
                          <a:r>
                            <a:rPr lang="en-US" sz="1800" dirty="0">
                              <a:effectLst/>
                            </a:rPr>
                            <a:t>)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43785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5974DA6-7E60-4283-B944-5BE400ABB5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3128671"/>
                  </p:ext>
                </p:extLst>
              </p:nvPr>
            </p:nvGraphicFramePr>
            <p:xfrm>
              <a:off x="628650" y="1277015"/>
              <a:ext cx="7886700" cy="430396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796590">
                      <a:extLst>
                        <a:ext uri="{9D8B030D-6E8A-4147-A177-3AD203B41FA5}">
                          <a16:colId xmlns:a16="http://schemas.microsoft.com/office/drawing/2014/main" val="29992145"/>
                        </a:ext>
                      </a:extLst>
                    </a:gridCol>
                    <a:gridCol w="3048998">
                      <a:extLst>
                        <a:ext uri="{9D8B030D-6E8A-4147-A177-3AD203B41FA5}">
                          <a16:colId xmlns:a16="http://schemas.microsoft.com/office/drawing/2014/main" val="251515327"/>
                        </a:ext>
                      </a:extLst>
                    </a:gridCol>
                    <a:gridCol w="3041112">
                      <a:extLst>
                        <a:ext uri="{9D8B030D-6E8A-4147-A177-3AD203B41FA5}">
                          <a16:colId xmlns:a16="http://schemas.microsoft.com/office/drawing/2014/main" val="24817677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Device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Requirements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Selection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25403367"/>
                      </a:ext>
                    </a:extLst>
                  </a:tr>
                  <a:tr h="70554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Motor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000" t="-59483" r="-100000" b="-476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LZB42-L-A005-11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(</a:t>
                          </a:r>
                          <a:r>
                            <a:rPr lang="vi-VN" sz="1800">
                              <a:effectLst/>
                            </a:rPr>
                            <a:t>Atlas Copco</a:t>
                          </a:r>
                          <a:r>
                            <a:rPr lang="en-US" sz="1800">
                              <a:effectLst/>
                            </a:rPr>
                            <a:t>)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84752819"/>
                      </a:ext>
                    </a:extLst>
                  </a:tr>
                  <a:tr h="111093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Linear cylinder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9000" t="-101648" r="-100000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MXQ25-50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(SMC)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88475019"/>
                      </a:ext>
                    </a:extLst>
                  </a:tr>
                  <a:tr h="70554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Camera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Min resolution</a:t>
                          </a:r>
                          <a:r>
                            <a:rPr lang="vi-VN" sz="1800">
                              <a:effectLst/>
                            </a:rPr>
                            <a:t>: 800x400 px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Industrial standards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acA1300-22gm</a:t>
                          </a:r>
                          <a:endParaRPr lang="en-US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(Basler)</a:t>
                          </a:r>
                          <a:endParaRPr lang="vi-VN" sz="1800" dirty="0"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05125296"/>
                      </a:ext>
                    </a:extLst>
                  </a:tr>
                  <a:tr h="70554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Lens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Capture widows</a:t>
                          </a:r>
                          <a:r>
                            <a:rPr lang="vi-VN" sz="1800">
                              <a:effectLst/>
                            </a:rPr>
                            <a:t>: 60x30.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Working distance</a:t>
                          </a:r>
                          <a:r>
                            <a:rPr lang="vi-VN" sz="1800">
                              <a:effectLst/>
                            </a:rPr>
                            <a:t>: &lt;200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C125-0818-5M-P f6mm</a:t>
                          </a:r>
                          <a:endParaRPr lang="vi-VN" sz="1800">
                            <a:effectLst/>
                          </a:endParaRP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(Basler)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64042407"/>
                      </a:ext>
                    </a:extLst>
                  </a:tr>
                  <a:tr h="705549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Lighting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Working distance</a:t>
                          </a:r>
                          <a:r>
                            <a:rPr lang="vi-VN" sz="1800">
                              <a:effectLst/>
                            </a:rPr>
                            <a:t>: 100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>
                              <a:effectLst/>
                            </a:rPr>
                            <a:t>Brightness</a:t>
                          </a:r>
                          <a:r>
                            <a:rPr lang="vi-VN" sz="1800">
                              <a:effectLst/>
                            </a:rPr>
                            <a:t>: &gt;5000</a:t>
                          </a:r>
                          <a:r>
                            <a:rPr lang="en-US" sz="1800">
                              <a:effectLst/>
                            </a:rPr>
                            <a:t> lux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RL1424-WHI-100-XXL-24</a:t>
                          </a:r>
                        </a:p>
                        <a:p>
                          <a:pPr algn="just">
                            <a:lnSpc>
                              <a:spcPct val="12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en-US" sz="1800" dirty="0">
                              <a:effectLst/>
                            </a:rPr>
                            <a:t>(</a:t>
                          </a:r>
                          <a:r>
                            <a:rPr lang="vi-VN" sz="1800" dirty="0">
                              <a:effectLst/>
                            </a:rPr>
                            <a:t>Advanced Illumination</a:t>
                          </a:r>
                          <a:r>
                            <a:rPr lang="en-US" sz="1800" dirty="0">
                              <a:effectLst/>
                            </a:rPr>
                            <a:t>)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437850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8733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F99585-B59C-4DA2-BF97-86D1905BB90B}"/>
              </a:ext>
            </a:extLst>
          </p:cNvPr>
          <p:cNvPicPr/>
          <p:nvPr/>
        </p:nvPicPr>
        <p:blipFill rotWithShape="1">
          <a:blip r:embed="rId2"/>
          <a:srcRect b="6753"/>
          <a:stretch/>
        </p:blipFill>
        <p:spPr>
          <a:xfrm>
            <a:off x="2858542" y="3387568"/>
            <a:ext cx="6031458" cy="29884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1445-5301-4377-A8F7-A6132D32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22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1995D-0059-48AB-A47E-6A6916B8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Cart Design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E857B-CB60-4AA7-91DC-850E80E36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Mechatronics Design</a:t>
            </a:r>
            <a:endParaRPr lang="vi-V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D5241EC-2B58-49AF-8314-7A4C417CD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540681"/>
              </p:ext>
            </p:extLst>
          </p:nvPr>
        </p:nvGraphicFramePr>
        <p:xfrm>
          <a:off x="-563289" y="890445"/>
          <a:ext cx="5089213" cy="3786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3" imgW="11820600" imgH="5972040" progId="AutoCAD.Drawing.17">
                  <p:embed/>
                </p:oleObj>
              </mc:Choice>
              <mc:Fallback>
                <p:oleObj name="AutoCAD Drawing" r:id="rId3" imgW="11820600" imgH="5972040" progId="AutoCAD.Drawing.17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l="15265" r="15265"/>
                      <a:stretch>
                        <a:fillRect/>
                      </a:stretch>
                    </p:blipFill>
                    <p:spPr bwMode="auto">
                      <a:xfrm>
                        <a:off x="-563289" y="890445"/>
                        <a:ext cx="5089213" cy="3786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FF72638-1B75-4BE0-BAFE-6F5D34732588}"/>
              </a:ext>
            </a:extLst>
          </p:cNvPr>
          <p:cNvPicPr/>
          <p:nvPr/>
        </p:nvPicPr>
        <p:blipFill rotWithShape="1">
          <a:blip r:embed="rId2"/>
          <a:srcRect l="6320" t="4795" r="74533" b="56198"/>
          <a:stretch/>
        </p:blipFill>
        <p:spPr>
          <a:xfrm>
            <a:off x="5347743" y="908980"/>
            <a:ext cx="2621696" cy="237117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5B78C-B21E-4C20-B204-9CC09BB1CFBD}"/>
              </a:ext>
            </a:extLst>
          </p:cNvPr>
          <p:cNvSpPr/>
          <p:nvPr/>
        </p:nvSpPr>
        <p:spPr>
          <a:xfrm>
            <a:off x="3099916" y="3494985"/>
            <a:ext cx="1426008" cy="128974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4D3144-C7D3-40B5-AA83-37BFA996FE66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5400000" flipH="1" flipV="1">
            <a:off x="3880122" y="2027365"/>
            <a:ext cx="1400419" cy="1534823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DC4A30-4B36-4364-99E4-7A91FECB3023}"/>
              </a:ext>
            </a:extLst>
          </p:cNvPr>
          <p:cNvSpPr txBox="1"/>
          <p:nvPr/>
        </p:nvSpPr>
        <p:spPr>
          <a:xfrm>
            <a:off x="604884" y="4892143"/>
            <a:ext cx="2752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Bike Mounting Principle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72912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271AD-E5DF-4823-9446-CA90654C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23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8CD5F-1855-4C69-AE66-DB5C4782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Electric</a:t>
            </a:r>
            <a:r>
              <a:rPr lang="en-US" dirty="0"/>
              <a:t>/Electrical</a:t>
            </a:r>
            <a:r>
              <a:rPr lang="vi-VN" dirty="0"/>
              <a:t> System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DEAE8-DA93-438C-87C3-408DF533A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Mechatronics Design</a:t>
            </a:r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3E73C7-B147-4F22-9703-CDE9AA6F9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966508"/>
              </p:ext>
            </p:extLst>
          </p:nvPr>
        </p:nvGraphicFramePr>
        <p:xfrm>
          <a:off x="628650" y="1185357"/>
          <a:ext cx="7886700" cy="486404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3602">
                  <a:extLst>
                    <a:ext uri="{9D8B030D-6E8A-4147-A177-3AD203B41FA5}">
                      <a16:colId xmlns:a16="http://schemas.microsoft.com/office/drawing/2014/main" val="1198592011"/>
                    </a:ext>
                  </a:extLst>
                </a:gridCol>
                <a:gridCol w="4520656">
                  <a:extLst>
                    <a:ext uri="{9D8B030D-6E8A-4147-A177-3AD203B41FA5}">
                      <a16:colId xmlns:a16="http://schemas.microsoft.com/office/drawing/2014/main" val="997093797"/>
                    </a:ext>
                  </a:extLst>
                </a:gridCol>
                <a:gridCol w="2252442">
                  <a:extLst>
                    <a:ext uri="{9D8B030D-6E8A-4147-A177-3AD203B41FA5}">
                      <a16:colId xmlns:a16="http://schemas.microsoft.com/office/drawing/2014/main" val="2709376418"/>
                    </a:ext>
                  </a:extLst>
                </a:gridCol>
              </a:tblGrid>
              <a:tr h="33776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Device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Requirements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Selection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extLst>
                  <a:ext uri="{0D108BD9-81ED-4DB2-BD59-A6C34878D82A}">
                    <a16:rowId xmlns:a16="http://schemas.microsoft.com/office/drawing/2014/main" val="1917348905"/>
                  </a:ext>
                </a:extLst>
              </a:tr>
              <a:tr h="125845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Computer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Gigabit Ethernet (RJ45) Avaiable.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RAM: 1GB.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CPU: 2GHz, </a:t>
                      </a:r>
                      <a:r>
                        <a:rPr lang="en-US" sz="1800">
                          <a:effectLst/>
                        </a:rPr>
                        <a:t>multithreading supported</a:t>
                      </a:r>
                      <a:r>
                        <a:rPr lang="vi-VN" sz="1800">
                          <a:effectLst/>
                        </a:rPr>
                        <a:t>. 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OS supported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IPC-510 (Core i3) 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(</a:t>
                      </a:r>
                      <a:r>
                        <a:rPr lang="vi-VN" sz="1800">
                          <a:effectLst/>
                        </a:rPr>
                        <a:t>AdvanTech </a:t>
                      </a:r>
                      <a:r>
                        <a:rPr lang="en-US" sz="1800">
                          <a:effectLst/>
                        </a:rPr>
                        <a:t>)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extLst>
                  <a:ext uri="{0D108BD9-81ED-4DB2-BD59-A6C34878D82A}">
                    <a16:rowId xmlns:a16="http://schemas.microsoft.com/office/drawing/2014/main" val="719190394"/>
                  </a:ext>
                </a:extLst>
              </a:tr>
              <a:tr h="57830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PLC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Min: 2 digital inputs and 2 digital outputs</a:t>
                      </a:r>
                      <a:endParaRPr lang="vi-VN" sz="18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Modbus TCP</a:t>
                      </a:r>
                      <a:r>
                        <a:rPr lang="en-US" sz="1800">
                          <a:effectLst/>
                        </a:rPr>
                        <a:t> supported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S7-1200 CPU 1211</a:t>
                      </a:r>
                      <a:r>
                        <a:rPr lang="en-US" sz="1800">
                          <a:effectLst/>
                        </a:rPr>
                        <a:t>C</a:t>
                      </a:r>
                      <a:endParaRPr lang="vi-VN" sz="18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(Siemens)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extLst>
                  <a:ext uri="{0D108BD9-81ED-4DB2-BD59-A6C34878D82A}">
                    <a16:rowId xmlns:a16="http://schemas.microsoft.com/office/drawing/2014/main" val="1258379237"/>
                  </a:ext>
                </a:extLst>
              </a:tr>
              <a:tr h="918375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HMI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Modbus TCP</a:t>
                      </a:r>
                      <a:r>
                        <a:rPr lang="en-US" sz="1800">
                          <a:effectLst/>
                        </a:rPr>
                        <a:t> supported </a:t>
                      </a:r>
                      <a:endParaRPr lang="vi-VN" sz="180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Min resolution</a:t>
                      </a:r>
                      <a:r>
                        <a:rPr lang="vi-VN" sz="1800">
                          <a:effectLst/>
                        </a:rPr>
                        <a:t>: 7”.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CPU min speed</a:t>
                      </a:r>
                      <a:r>
                        <a:rPr lang="vi-VN" sz="1800">
                          <a:effectLst/>
                        </a:rPr>
                        <a:t>: 400 MHZ.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MT8071iP 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(</a:t>
                      </a:r>
                      <a:r>
                        <a:rPr lang="vi-VN" sz="1800">
                          <a:effectLst/>
                        </a:rPr>
                        <a:t>Weintek</a:t>
                      </a:r>
                      <a:r>
                        <a:rPr lang="en-US" sz="1800">
                          <a:effectLst/>
                        </a:rPr>
                        <a:t>)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extLst>
                  <a:ext uri="{0D108BD9-81ED-4DB2-BD59-A6C34878D82A}">
                    <a16:rowId xmlns:a16="http://schemas.microsoft.com/office/drawing/2014/main" val="1345841131"/>
                  </a:ext>
                </a:extLst>
              </a:tr>
              <a:tr h="125845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>
                          <a:effectLst/>
                        </a:rPr>
                        <a:t>Switch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 dirty="0">
                          <a:effectLst/>
                        </a:rPr>
                        <a:t>Minimum </a:t>
                      </a:r>
                      <a:r>
                        <a:rPr lang="en-US" sz="1800" dirty="0">
                          <a:effectLst/>
                        </a:rPr>
                        <a:t>6 ports including:</a:t>
                      </a:r>
                      <a:endParaRPr lang="vi-VN" sz="18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vi-VN" sz="1800" dirty="0">
                          <a:effectLst/>
                        </a:rPr>
                        <a:t>2 </a:t>
                      </a:r>
                      <a:r>
                        <a:rPr lang="en-US" sz="1800" dirty="0">
                          <a:effectLst/>
                        </a:rPr>
                        <a:t>ports </a:t>
                      </a:r>
                      <a:r>
                        <a:rPr lang="vi-VN" sz="1800" dirty="0">
                          <a:effectLst/>
                        </a:rPr>
                        <a:t>PoE GigE</a:t>
                      </a: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vi-VN" sz="1800" dirty="0">
                          <a:effectLst/>
                        </a:rPr>
                        <a:t>2</a:t>
                      </a:r>
                      <a:r>
                        <a:rPr lang="en-US" sz="1800" dirty="0">
                          <a:effectLst/>
                        </a:rPr>
                        <a:t> ports</a:t>
                      </a:r>
                      <a:r>
                        <a:rPr lang="vi-VN" sz="1800" dirty="0">
                          <a:effectLst/>
                        </a:rPr>
                        <a:t> GigE</a:t>
                      </a: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Symbol" panose="05050102010706020507" pitchFamily="18" charset="2"/>
                        <a:buChar char=""/>
                      </a:pPr>
                      <a:r>
                        <a:rPr lang="vi-VN" sz="1800" dirty="0">
                          <a:effectLst/>
                        </a:rPr>
                        <a:t>2 </a:t>
                      </a:r>
                      <a:r>
                        <a:rPr lang="en-US" sz="1800" dirty="0">
                          <a:effectLst/>
                        </a:rPr>
                        <a:t>ports </a:t>
                      </a:r>
                      <a:r>
                        <a:rPr lang="vi-VN" sz="1800" dirty="0">
                          <a:effectLst/>
                        </a:rPr>
                        <a:t>100Mbps</a:t>
                      </a:r>
                      <a:endParaRPr lang="vi-VN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vi-VN" sz="1800" dirty="0">
                          <a:effectLst/>
                        </a:rPr>
                        <a:t>IPS33064P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vi-VN" sz="1800" dirty="0">
                          <a:effectLst/>
                        </a:rPr>
                        <a:t>ONV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vi-VN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2463" marR="62463" marT="0" marB="0"/>
                </a:tc>
                <a:extLst>
                  <a:ext uri="{0D108BD9-81ED-4DB2-BD59-A6C34878D82A}">
                    <a16:rowId xmlns:a16="http://schemas.microsoft.com/office/drawing/2014/main" val="95858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674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5CBC71-3403-4DCE-9C00-1E9F073585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PERFORMANCE</a:t>
            </a:r>
          </a:p>
          <a:p>
            <a:pPr algn="ctr"/>
            <a:r>
              <a:rPr lang="en-US" dirty="0"/>
              <a:t>What do the </a:t>
            </a:r>
            <a:br>
              <a:rPr lang="en-US" dirty="0"/>
            </a:br>
            <a:r>
              <a:rPr lang="en-US" dirty="0"/>
              <a:t>Experiments Say?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98D5-7A32-4EE8-9BBA-3D1322C0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24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F4A4E5-3511-43E7-B648-EF5D32003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Performance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4426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5C584E-E9F9-49F4-A24D-653A8FBE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Objective and Method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4040C0-F3EE-4106-9A7B-BAB51ED8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7093"/>
            <a:ext cx="7886700" cy="508859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Objective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the </a:t>
            </a:r>
            <a:r>
              <a:rPr lang="en-US" b="1" dirty="0"/>
              <a:t>stability</a:t>
            </a:r>
            <a:r>
              <a:rPr lang="en-US" dirty="0"/>
              <a:t> of the nut-holding position determination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the processing time of the nut-holding position determination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examine the working process to find if any risk might occur.</a:t>
            </a:r>
          </a:p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tổ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đạp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đùm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err="1"/>
              <a:t>không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xy</a:t>
            </a:r>
            <a:r>
              <a:rPr lang="en-US" i="1" dirty="0"/>
              <a:t> </a:t>
            </a:r>
            <a:r>
              <a:rPr lang="en-US" i="1" dirty="0" err="1"/>
              <a:t>lanh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ra/</a:t>
            </a:r>
            <a:r>
              <a:rPr lang="en-US" i="1" dirty="0" err="1"/>
              <a:t>siết</a:t>
            </a:r>
            <a:r>
              <a:rPr lang="en-US" i="1" dirty="0"/>
              <a:t> </a:t>
            </a:r>
            <a:r>
              <a:rPr lang="en-US" i="1" dirty="0" err="1"/>
              <a:t>ốc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b="1" dirty="0" err="1">
                <a:solidFill>
                  <a:srgbClr val="FF0000"/>
                </a:solidFill>
              </a:rPr>
              <a:t>ghi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(logging).</a:t>
            </a:r>
            <a:endParaRPr lang="vi-VN" dirty="0"/>
          </a:p>
          <a:p>
            <a:endParaRPr lang="vi-V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466D2-4940-4555-BB83-CB225AAB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25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986AA-F112-44BC-99AA-877C2F610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Performance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4672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EA56-C2BB-407C-8164-EF7EB036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Video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9938-B0D4-4048-9DDE-AD026C6D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26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947B2-28E5-4CBE-B8FA-17E78C6C7D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  <p:pic>
        <p:nvPicPr>
          <p:cNvPr id="8" name="Content Placeholder 7">
            <a:hlinkClick r:id="rId2" action="ppaction://hlinkfile"/>
            <a:extLst>
              <a:ext uri="{FF2B5EF4-FFF2-40B4-BE49-F238E27FC236}">
                <a16:creationId xmlns:a16="http://schemas.microsoft.com/office/drawing/2014/main" id="{E5E9326E-ECF6-4FAE-B66B-D9720D4E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41" y="1089025"/>
            <a:ext cx="6783917" cy="5087938"/>
          </a:xfrm>
        </p:spPr>
      </p:pic>
    </p:spTree>
    <p:extLst>
      <p:ext uri="{BB962C8B-B14F-4D97-AF65-F5344CB8AC3E}">
        <p14:creationId xmlns:p14="http://schemas.microsoft.com/office/powerpoint/2010/main" val="2219032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5FBBCD-F616-4C0E-A4B1-0BB51F2615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3AD48-3DA6-479C-91F8-368D86E6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27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ACD9DD-A244-4F30-ABA2-B8DD42463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0141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2DEB9-E60B-4842-9852-B1053E31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7E6C-4CAD-4493-B009-D9A1B8D6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Research Task: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research task was completed, meeting the design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design emphasizes the flexibility of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Experimental results demonstrate the feasibility of the designed system.</a:t>
            </a:r>
          </a:p>
          <a:p>
            <a:r>
              <a:rPr lang="en-US" b="1" dirty="0"/>
              <a:t>Limitations: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issue of automatic material feeding and removal has not been resolved.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experiment was not conducted exactly according to the design specifications.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optimization for the products has not been achieved.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system's target audience is relatively small.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1C82C-8118-4A42-9B23-AE61E24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28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3948C-BC19-4079-8551-E6E0DF233F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9839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2C91-8598-46DA-8617-BBCC434D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3B62-9D02-4184-A454-35972375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1400" dirty="0"/>
              <a:t>[1] 	Hadland Tony; Lessing Hans-Erhard, Bicycle Design_ An Illustrated History, London, England: The MIT Press, 2014. </a:t>
            </a:r>
          </a:p>
          <a:p>
            <a:r>
              <a:rPr lang="vi-VN" sz="1400" dirty="0"/>
              <a:t>[2] 	M. U.S.A, "Makita USA - Product Details -DFT124RZ," Makita U.S.A., Inc, [Online]. Available: https://www.makitaassemblytools.com/products/details/DFT124RZ. [Accessed 20 08 2020].</a:t>
            </a:r>
          </a:p>
          <a:p>
            <a:r>
              <a:rPr lang="vi-VN" sz="1400" dirty="0"/>
              <a:t>[3] 	Plarad, "Plarad - Electric nut runner," Maschinenfabrik Wagner GmbH &amp; Co. KG, [Online]. Available: http://www.plarad.com/produkte/elektrische-drehschrauber/de1.html?L=1. [Accessed 20 08 2020].</a:t>
            </a:r>
          </a:p>
          <a:p>
            <a:r>
              <a:rPr lang="vi-VN" sz="1400" dirty="0"/>
              <a:t>[4] 	A. C. USA, "Power Focus 6000 - Atlas Copco USA," Atlas Copco North America LLC, [Online]. Available: https://www.atlascopco.com/en-us/itba/products/assembly-solutions/electric-assembly-systems/powerfocus-6000. [Accessed 20 08 2020].</a:t>
            </a:r>
          </a:p>
          <a:p>
            <a:r>
              <a:rPr lang="vi-VN" sz="1400" dirty="0"/>
              <a:t>[5] 	A. C. U.S.A, "RTP Pneumatic Nutrunner - Atlas Copco USA," Atlas Copco North America LLC., [Online]. Available: https://www.atlascopco.com/en-uk/itba/products/assembly-solutions/pneumatic-assembly-tools/pneumatic-nutrunners/rtp/rtp. [Accessed 20 08 2020].</a:t>
            </a:r>
          </a:p>
          <a:p>
            <a:r>
              <a:rPr lang="vi-VN" sz="1400" dirty="0"/>
              <a:t>[6] 	Zhang and Z., "A Flexible New Technique for Camera Calibration.," IEEE Transactions on Pattern Analysis and Machine Intelligence., vol. 22, no. 11, pp. 1330-1334, 2000. </a:t>
            </a:r>
          </a:p>
          <a:p>
            <a:endParaRPr lang="vi-VN" sz="1400" dirty="0"/>
          </a:p>
          <a:p>
            <a:endParaRPr lang="vi-V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B6109-755E-4230-B872-A48B67CF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29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CBEC8-859B-4F77-81B1-E054012EC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8540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C60118-F715-413D-866D-6884C6B8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89" y="908980"/>
            <a:ext cx="1991428" cy="178103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C0916A-5065-4C96-ADAB-F9E24292C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5E51-0B6F-465F-AC15-FE87AF3C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F2479-5BE5-4985-91AB-F686EAEA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System?</a:t>
            </a:r>
            <a:endParaRPr lang="vi-V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EA1775-8AB9-417F-96CF-C6F48A18D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33" y="2610134"/>
            <a:ext cx="3526141" cy="1637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06C8F-F3F8-4125-9916-4FF18CED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91" b="5660"/>
          <a:stretch/>
        </p:blipFill>
        <p:spPr>
          <a:xfrm>
            <a:off x="1045664" y="4297640"/>
            <a:ext cx="3138986" cy="16377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D912AF-3EFE-4A23-9459-689FA30549D4}"/>
              </a:ext>
            </a:extLst>
          </p:cNvPr>
          <p:cNvCxnSpPr/>
          <p:nvPr/>
        </p:nvCxnSpPr>
        <p:spPr>
          <a:xfrm>
            <a:off x="975930" y="3952872"/>
            <a:ext cx="3208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7BE57C-A387-437F-BD20-648A43C871D1}"/>
              </a:ext>
            </a:extLst>
          </p:cNvPr>
          <p:cNvSpPr txBox="1"/>
          <p:nvPr/>
        </p:nvSpPr>
        <p:spPr>
          <a:xfrm>
            <a:off x="751352" y="2228347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  <a:endParaRPr lang="vi-VN" sz="5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2B669-82C4-4FA4-A942-2DE58D7BDDA3}"/>
              </a:ext>
            </a:extLst>
          </p:cNvPr>
          <p:cNvSpPr txBox="1"/>
          <p:nvPr/>
        </p:nvSpPr>
        <p:spPr>
          <a:xfrm>
            <a:off x="192991" y="6027362"/>
            <a:ext cx="457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Lắp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ráp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siết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ốc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đạp</a:t>
            </a:r>
            <a:endParaRPr lang="vi-VN" sz="180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5D6B90-8740-49C4-B936-B37F2F5E169F}"/>
              </a:ext>
            </a:extLst>
          </p:cNvPr>
          <p:cNvCxnSpPr>
            <a:cxnSpLocks/>
          </p:cNvCxnSpPr>
          <p:nvPr/>
        </p:nvCxnSpPr>
        <p:spPr>
          <a:xfrm>
            <a:off x="4568857" y="1239750"/>
            <a:ext cx="0" cy="43908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8">
            <a:extLst>
              <a:ext uri="{FF2B5EF4-FFF2-40B4-BE49-F238E27FC236}">
                <a16:creationId xmlns:a16="http://schemas.microsoft.com/office/drawing/2014/main" id="{B8210B26-DC03-4217-9A92-5CA6C542B3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50"/>
          <a:stretch/>
        </p:blipFill>
        <p:spPr>
          <a:xfrm>
            <a:off x="5026514" y="1067093"/>
            <a:ext cx="3630350" cy="228600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36E5292C-B7E7-4BEF-9E6A-4810DBA8B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4"/>
          <a:stretch/>
        </p:blipFill>
        <p:spPr bwMode="auto">
          <a:xfrm>
            <a:off x="5026696" y="3504908"/>
            <a:ext cx="3630168" cy="23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2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2C91-8598-46DA-8617-BBCC434D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3B62-9D02-4184-A454-35972375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vi-VN" sz="1400" dirty="0"/>
              <a:t>[7] 	Mark Nixon; Alberto Aguado, Feature Extraction and Image Processing for Computer Vision, London: Academic Press, 2019. 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[8] 	S. Satoshi and A. Keiichi, "Topological structural analysis of digitized binary images by border following," Computer Vision, Graphics, and Image Processing, vol. 30, no. 1, p. 32–46, 1985. 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[9] 	D. Doug, "Advanced Illumination RL1424-660NI Axial LED Ring Light w/ Mounting Bracket," Doug Deals, [Online]. Available: https://www.dougdeals.com/advanced-illumination-rl1424-660ni-axial-led-ring-light-w-mounting-bracket/. [Accessed 19 08 2020].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[10] 	Das Biman; Wang Yanqing, "Isometric Pull-Push Strengths in Workspace: 1. Strength Profiles," International Journal of Occupational Safety and Ergonomics (JOSE), pp. Vol. 10, No. 1, 43–58, 2004. 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[11] 	Yoycart, "The IPC-510 AIMB-501G2 on-board machine 2PCI with i3-2120 i3-3220.," Yoycart.com, [Online]. Available: https://www.yoycart.com/Product/551566748315/. [Accessed 01 09 2020].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[12] 	“CPU 1211C, DC/DC/DC, 6DI/4DO/2AI , 6ES7211-1AE31-0XB0,” EMIN, [Trực tuyến]. Available: https://emin.vn/siemens6di-4do-2ai-6es7211-1ae31-0xb0-cpu-1211c-dc-dc-dc-6di-4do-2ai-6es7211-1ae31-0xb0-3438/pr.html. [Đã truy cập 01 09 2020].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[13] 	I. F. o. Robotics, "Executive Summary World Robotics 2019 Industrial Robots," [Online]. Available: https://ifr.org/downloads/press2018/Executive%20Summary%20WR%202019%20Industrial%20Robots.pdf. [Accessed 27 08 2020].</a:t>
            </a:r>
          </a:p>
          <a:p>
            <a:pPr>
              <a:lnSpc>
                <a:spcPct val="100000"/>
              </a:lnSpc>
            </a:pPr>
            <a:endParaRPr lang="vi-VN" sz="1400" dirty="0"/>
          </a:p>
          <a:p>
            <a:pPr>
              <a:lnSpc>
                <a:spcPct val="100000"/>
              </a:lnSpc>
            </a:pPr>
            <a:endParaRPr lang="vi-V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B6109-755E-4230-B872-A48B67CF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30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CBEC8-859B-4F77-81B1-E054012EC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244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CC9C-6B7E-49A4-9012-79338961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Objective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C3B91-975E-40A2-B436-7BEE2607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i="1" dirty="0">
                <a:latin typeface="Sitka Subheading" panose="02000505000000020004" pitchFamily="2" charset="0"/>
              </a:rPr>
              <a:t>“Design an </a:t>
            </a:r>
          </a:p>
          <a:p>
            <a:pPr algn="ctr">
              <a:lnSpc>
                <a:spcPct val="150000"/>
              </a:lnSpc>
            </a:pPr>
            <a:r>
              <a:rPr lang="en-US" sz="3200" i="1" dirty="0">
                <a:latin typeface="Sitka Subheading" panose="02000505000000020004" pitchFamily="2" charset="0"/>
              </a:rPr>
              <a:t>automated nut running system</a:t>
            </a:r>
          </a:p>
          <a:p>
            <a:pPr algn="ctr">
              <a:lnSpc>
                <a:spcPct val="150000"/>
              </a:lnSpc>
            </a:pPr>
            <a:r>
              <a:rPr lang="en-US" sz="3200" i="1" dirty="0">
                <a:latin typeface="Sitka Subheading" panose="02000505000000020004" pitchFamily="2" charset="0"/>
              </a:rPr>
              <a:t>for the back-wheel assembly of bicycles</a:t>
            </a:r>
          </a:p>
          <a:p>
            <a:pPr algn="ctr">
              <a:lnSpc>
                <a:spcPct val="150000"/>
              </a:lnSpc>
            </a:pPr>
            <a:r>
              <a:rPr lang="en-US" sz="3200" i="1" dirty="0">
                <a:latin typeface="Sitka Subheading" panose="02000505000000020004" pitchFamily="2" charset="0"/>
              </a:rPr>
              <a:t>using robotic arm</a:t>
            </a:r>
          </a:p>
          <a:p>
            <a:pPr algn="ctr">
              <a:lnSpc>
                <a:spcPct val="150000"/>
              </a:lnSpc>
            </a:pPr>
            <a:r>
              <a:rPr lang="en-US" sz="3200" i="1" dirty="0">
                <a:latin typeface="Sitka Subheading" panose="02000505000000020004" pitchFamily="2" charset="0"/>
              </a:rPr>
              <a:t>and computer vision.</a:t>
            </a:r>
            <a:r>
              <a:rPr lang="vi-VN" sz="3200" i="1" dirty="0">
                <a:latin typeface="Sitka Subheading" panose="02000505000000020004" pitchFamily="2" charset="0"/>
              </a:rPr>
              <a:t>.</a:t>
            </a:r>
            <a:r>
              <a:rPr lang="en-US" sz="3200" i="1" dirty="0">
                <a:latin typeface="Sitka Subheading" panose="02000505000000020004" pitchFamily="2" charset="0"/>
              </a:rPr>
              <a:t>”</a:t>
            </a:r>
            <a:endParaRPr lang="vi-VN" sz="3200" i="1" dirty="0">
              <a:latin typeface="Sitka Subheading" panose="02000505000000020004" pitchFamily="2" charset="0"/>
            </a:endParaRPr>
          </a:p>
          <a:p>
            <a:pPr>
              <a:lnSpc>
                <a:spcPct val="150000"/>
              </a:lnSpc>
            </a:pPr>
            <a:endParaRPr lang="vi-VN" sz="3200" i="1" dirty="0">
              <a:latin typeface="Sitka Subheading" panose="02000505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B6F42-D044-45D0-9D5F-BCA737E6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0DD846-7D23-472A-A072-891EF0E46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4234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0D54-11D4-4976-9B98-607AA36D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Scope (1/2)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F024-D9B8-4BF4-8AC1-F56156F5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Output quality:</a:t>
            </a:r>
          </a:p>
          <a:p>
            <a:pPr lvl="2"/>
            <a:r>
              <a:rPr lang="en-US" dirty="0"/>
              <a:t>The wheel is centered.</a:t>
            </a:r>
          </a:p>
          <a:p>
            <a:pPr lvl="2"/>
            <a:r>
              <a:rPr lang="en-US" dirty="0"/>
              <a:t>The chain drive is tensioned.</a:t>
            </a:r>
          </a:p>
          <a:p>
            <a:pPr lvl="2"/>
            <a:r>
              <a:rPr lang="en-US" dirty="0"/>
              <a:t>Required tightening force: 46 Nm.</a:t>
            </a:r>
          </a:p>
          <a:p>
            <a:pPr lvl="2"/>
            <a:r>
              <a:rPr lang="en-US" dirty="0"/>
              <a:t>Productivity: 30 bikes per hour.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57099-6E78-4413-B709-3F317A68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5</a:t>
            </a:fld>
            <a:endParaRPr lang="vi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071538-1943-4C3C-B5B7-22A8F9D94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vi-V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780E65-8EB6-4F3F-89CF-3D5EEA536FC5}"/>
              </a:ext>
            </a:extLst>
          </p:cNvPr>
          <p:cNvGrpSpPr/>
          <p:nvPr/>
        </p:nvGrpSpPr>
        <p:grpSpPr>
          <a:xfrm>
            <a:off x="1403348" y="3500601"/>
            <a:ext cx="7112002" cy="1771802"/>
            <a:chOff x="1692275" y="4364044"/>
            <a:chExt cx="6383277" cy="1590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338FA6-0986-4546-A027-E84FB11B7668}"/>
                </a:ext>
              </a:extLst>
            </p:cNvPr>
            <p:cNvPicPr/>
            <p:nvPr/>
          </p:nvPicPr>
          <p:blipFill rotWithShape="1">
            <a:blip r:embed="rId2"/>
            <a:srcRect t="11606" r="2030" b="10741"/>
            <a:stretch/>
          </p:blipFill>
          <p:spPr bwMode="auto">
            <a:xfrm>
              <a:off x="1692275" y="4532636"/>
              <a:ext cx="2879725" cy="10010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C38A34-190C-4502-BCE5-4949BF5FE1E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835782" y="4364044"/>
              <a:ext cx="3239770" cy="11696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0612F-ADC4-435E-9584-F50D91978378}"/>
                </a:ext>
              </a:extLst>
            </p:cNvPr>
            <p:cNvSpPr txBox="1"/>
            <p:nvPr/>
          </p:nvSpPr>
          <p:spPr>
            <a:xfrm>
              <a:off x="2687143" y="5584967"/>
              <a:ext cx="889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OK</a:t>
              </a:r>
              <a:endParaRPr lang="vi-V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F6FD0-ABA5-4E26-84F7-7AF38160346E}"/>
                </a:ext>
              </a:extLst>
            </p:cNvPr>
            <p:cNvSpPr txBox="1"/>
            <p:nvPr/>
          </p:nvSpPr>
          <p:spPr>
            <a:xfrm>
              <a:off x="6010673" y="5584967"/>
              <a:ext cx="1576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NG</a:t>
              </a:r>
              <a:endParaRPr lang="vi-VN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10C16E-E45C-4250-8A3F-BF76EF224601}"/>
              </a:ext>
            </a:extLst>
          </p:cNvPr>
          <p:cNvSpPr txBox="1"/>
          <p:nvPr/>
        </p:nvSpPr>
        <p:spPr>
          <a:xfrm>
            <a:off x="0" y="54003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Illustration of OK and NG products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5193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F62C-F993-4E59-81FD-F6FDE6D8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Scope (2/2)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A82A-6059-4BA7-A318-F9829DD0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6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64C8C-6697-41EF-BD96-B112666F7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vi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F83AB-8AED-40E7-82DF-6A2FC0264927}"/>
              </a:ext>
            </a:extLst>
          </p:cNvPr>
          <p:cNvSpPr txBox="1"/>
          <p:nvPr/>
        </p:nvSpPr>
        <p:spPr>
          <a:xfrm>
            <a:off x="0" y="61769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Bike’s dimensions</a:t>
            </a:r>
            <a:endParaRPr lang="vi-V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D083FD-EA39-481E-9672-3B83092CF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Input data: </a:t>
            </a:r>
            <a:r>
              <a:rPr lang="en-US" dirty="0"/>
              <a:t>Bike’s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Notes:</a:t>
            </a:r>
          </a:p>
          <a:p>
            <a:pPr marL="1143000" lvl="1"/>
            <a:r>
              <a:rPr lang="en-US" dirty="0"/>
              <a:t>Shaft: in black or silver and has M-10 thread.</a:t>
            </a:r>
          </a:p>
          <a:p>
            <a:pPr marL="1143000" lvl="1"/>
            <a:r>
              <a:rPr lang="de-DE" dirty="0"/>
              <a:t>Nuts: in silver, ISO 4161 M-10 type </a:t>
            </a:r>
            <a:endParaRPr lang="vi-VN" dirty="0"/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82AC5EB6-A430-4882-86DB-13141BCB60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842883"/>
              </p:ext>
            </p:extLst>
          </p:nvPr>
        </p:nvGraphicFramePr>
        <p:xfrm>
          <a:off x="859809" y="2635600"/>
          <a:ext cx="7655541" cy="3867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3" imgW="11820600" imgH="5972040" progId="AutoCAD.Drawing.17">
                  <p:embed/>
                </p:oleObj>
              </mc:Choice>
              <mc:Fallback>
                <p:oleObj name="AutoCAD Drawing" r:id="rId3" imgW="11820600" imgH="5972040" progId="AutoCAD.Drawing.17">
                  <p:embed/>
                  <p:pic>
                    <p:nvPicPr>
                      <p:cNvPr id="5" name="Content Placeholder 4">
                        <a:extLst>
                          <a:ext uri="{FF2B5EF4-FFF2-40B4-BE49-F238E27FC236}">
                            <a16:creationId xmlns:a16="http://schemas.microsoft.com/office/drawing/2014/main" id="{5C817BCF-34EB-4CFE-891C-3B0AF7B6FF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9809" y="2635600"/>
                        <a:ext cx="7655541" cy="3867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892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41A13F-4B7A-4D9F-8AD0-24B1FBE61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SYSTEM DESIGN</a:t>
            </a:r>
          </a:p>
          <a:p>
            <a:pPr algn="ctr"/>
            <a:r>
              <a:rPr lang="en-US" dirty="0"/>
              <a:t>An Overview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9380-4881-4525-AA0B-3AD4AF6D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7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8ECF02-C61B-4239-9673-24E4F247F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7055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69394D-0F1D-4B0A-81DB-B8FC89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Workspace Setup</a:t>
            </a:r>
            <a:endParaRPr lang="vi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C9E94-4AEE-47AA-B6BC-D7E94170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8</a:t>
            </a:fld>
            <a:endParaRPr lang="vi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CD1ABA-24E1-42AA-8AAA-17E233190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vi-V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E59EA4F-BEF6-4B0F-BDFD-62F8B92D6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706" y="1016564"/>
            <a:ext cx="6796588" cy="5232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AE68EB-15FA-4E52-B492-2B3AFCE626DD}"/>
              </a:ext>
            </a:extLst>
          </p:cNvPr>
          <p:cNvSpPr txBox="1"/>
          <p:nvPr/>
        </p:nvSpPr>
        <p:spPr>
          <a:xfrm>
            <a:off x="7354106" y="1526946"/>
            <a:ext cx="1997086" cy="47672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Mounting Cart</a:t>
            </a:r>
            <a:endParaRPr lang="vi-VN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04BDA1-A53D-45DE-92A8-73D31F292788}"/>
              </a:ext>
            </a:extLst>
          </p:cNvPr>
          <p:cNvSpPr/>
          <p:nvPr/>
        </p:nvSpPr>
        <p:spPr>
          <a:xfrm rot="21006567">
            <a:off x="4408226" y="3285223"/>
            <a:ext cx="3684895" cy="296420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37DA0-78DF-4FD1-9AE0-09085D5771B1}"/>
              </a:ext>
            </a:extLst>
          </p:cNvPr>
          <p:cNvCxnSpPr>
            <a:cxnSpLocks/>
            <a:stCxn id="15" idx="2"/>
            <a:endCxn id="16" idx="7"/>
          </p:cNvCxnSpPr>
          <p:nvPr/>
        </p:nvCxnSpPr>
        <p:spPr>
          <a:xfrm flipH="1">
            <a:off x="7354106" y="2003672"/>
            <a:ext cx="998543" cy="15074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AB51A783-8B3E-4BE6-BAB3-ADBA5E362CFB}"/>
              </a:ext>
            </a:extLst>
          </p:cNvPr>
          <p:cNvSpPr/>
          <p:nvPr/>
        </p:nvSpPr>
        <p:spPr>
          <a:xfrm rot="21006567">
            <a:off x="4958110" y="1895122"/>
            <a:ext cx="1618920" cy="124129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DC4053-37EF-46D3-8A10-98D2ECA3F0A0}"/>
              </a:ext>
            </a:extLst>
          </p:cNvPr>
          <p:cNvSpPr txBox="1"/>
          <p:nvPr/>
        </p:nvSpPr>
        <p:spPr>
          <a:xfrm>
            <a:off x="3355506" y="979600"/>
            <a:ext cx="1762050" cy="476726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Robot’s Tool</a:t>
            </a:r>
            <a:endParaRPr lang="vi-VN" sz="2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B03867-D0DC-4457-83A9-393615C3E73B}"/>
              </a:ext>
            </a:extLst>
          </p:cNvPr>
          <p:cNvCxnSpPr>
            <a:cxnSpLocks/>
            <a:stCxn id="23" idx="2"/>
            <a:endCxn id="21" idx="1"/>
          </p:cNvCxnSpPr>
          <p:nvPr/>
        </p:nvCxnSpPr>
        <p:spPr>
          <a:xfrm>
            <a:off x="4236531" y="1456326"/>
            <a:ext cx="891789" cy="72541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57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5230-2BC7-47B4-B518-7DB7C441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Diagrams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05CF0-8470-4EF3-BFE9-89AC7003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9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C58ED-C2DA-4BDD-BC38-47DD14305E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Design</a:t>
            </a:r>
            <a:endParaRPr lang="vi-V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5BF88F-2754-4A4D-8DCF-48920C1E05B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6265056"/>
              </p:ext>
            </p:extLst>
          </p:nvPr>
        </p:nvGraphicFramePr>
        <p:xfrm>
          <a:off x="757684" y="1705970"/>
          <a:ext cx="7628632" cy="3854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utoCAD Drawing" r:id="rId2" imgW="11820600" imgH="5972040" progId="AutoCAD.Drawing.17">
                  <p:embed/>
                </p:oleObj>
              </mc:Choice>
              <mc:Fallback>
                <p:oleObj name="AutoCAD Drawing" r:id="rId2" imgW="11820600" imgH="5972040" progId="AutoCAD.Drawing.17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2832940-5C68-485A-8D81-C518C8B03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7684" y="1705970"/>
                        <a:ext cx="7628632" cy="3854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71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2241</TotalTime>
  <Words>1513</Words>
  <Application>Microsoft Office PowerPoint</Application>
  <PresentationFormat>On-screen Show (4:3)</PresentationFormat>
  <Paragraphs>269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Cambria Math</vt:lpstr>
      <vt:lpstr>Sitka Subheading</vt:lpstr>
      <vt:lpstr>Symbol</vt:lpstr>
      <vt:lpstr>Tahoma</vt:lpstr>
      <vt:lpstr>Times New Roman</vt:lpstr>
      <vt:lpstr>Wingdings</vt:lpstr>
      <vt:lpstr>Office Theme</vt:lpstr>
      <vt:lpstr>AutoCAD Drawing</vt:lpstr>
      <vt:lpstr>PowerPoint Presentation</vt:lpstr>
      <vt:lpstr>PowerPoint Presentation</vt:lpstr>
      <vt:lpstr>Why this System?</vt:lpstr>
      <vt:lpstr>Design Objective</vt:lpstr>
      <vt:lpstr>Design Scope (1/2)</vt:lpstr>
      <vt:lpstr>Design Scope (2/2)</vt:lpstr>
      <vt:lpstr>PowerPoint Presentation</vt:lpstr>
      <vt:lpstr>Workspace Setup</vt:lpstr>
      <vt:lpstr>Simplified Diagrams</vt:lpstr>
      <vt:lpstr>The Workflow</vt:lpstr>
      <vt:lpstr>Capture, Run and Ref. Positions</vt:lpstr>
      <vt:lpstr>PowerPoint Presentation</vt:lpstr>
      <vt:lpstr>How It Works</vt:lpstr>
      <vt:lpstr>Detect the Nut in the Image (1/2)</vt:lpstr>
      <vt:lpstr>Detect the Nut in the Image (2/2)</vt:lpstr>
      <vt:lpstr>Estimate the Variations w.r.t the “Zero” Data.</vt:lpstr>
      <vt:lpstr>Error Examination</vt:lpstr>
      <vt:lpstr>High Error Cases: Double Capturing Solution</vt:lpstr>
      <vt:lpstr>Auto Tunning Fuction</vt:lpstr>
      <vt:lpstr>PowerPoint Presentation</vt:lpstr>
      <vt:lpstr>Robot’s Tool – Devices Selection</vt:lpstr>
      <vt:lpstr>Mounting Cart Design</vt:lpstr>
      <vt:lpstr>Electric/Electrical System Design</vt:lpstr>
      <vt:lpstr>PowerPoint Presentation</vt:lpstr>
      <vt:lpstr>Experiment Objective and Method</vt:lpstr>
      <vt:lpstr>Experimental Video</vt:lpstr>
      <vt:lpstr>PowerPoint Presentation</vt:lpstr>
      <vt:lpstr>Conclusions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Võ Đức Trí</dc:creator>
  <cp:lastModifiedBy>Duc-Tri Vo</cp:lastModifiedBy>
  <cp:revision>202</cp:revision>
  <dcterms:created xsi:type="dcterms:W3CDTF">2020-01-04T04:07:59Z</dcterms:created>
  <dcterms:modified xsi:type="dcterms:W3CDTF">2025-01-07T13:17:26Z</dcterms:modified>
</cp:coreProperties>
</file>